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391" r:id="rId3"/>
    <p:sldId id="392" r:id="rId4"/>
    <p:sldId id="409" r:id="rId5"/>
    <p:sldId id="394" r:id="rId6"/>
    <p:sldId id="398" r:id="rId7"/>
    <p:sldId id="415" r:id="rId8"/>
    <p:sldId id="399" r:id="rId9"/>
    <p:sldId id="403" r:id="rId10"/>
    <p:sldId id="400" r:id="rId11"/>
    <p:sldId id="401" r:id="rId12"/>
    <p:sldId id="411" r:id="rId13"/>
    <p:sldId id="406" r:id="rId14"/>
    <p:sldId id="417" r:id="rId15"/>
    <p:sldId id="413" r:id="rId16"/>
    <p:sldId id="408" r:id="rId17"/>
    <p:sldId id="414" r:id="rId18"/>
    <p:sldId id="396" r:id="rId19"/>
    <p:sldId id="39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B93C09-987D-C96F-BB59-002864816D4B}" name="Rahat Muneeb" initials="RM" userId="S::zl19450@bristol.ac.uk::b13a6275-8066-4fc0-94a8-b67df0e3f919" providerId="AD"/>
  <p188:author id="{A509AEA4-B621-8CB7-5456-1E1E81B7D8DA}" name="Finn Wilkinson" initials="FW" userId="S::fw17231@bristol.ac.uk::13a5e9ce-4dbf-479c-93df-35412bf2e015" providerId="AD"/>
  <p188:author id="{000471FF-F5B0-86B0-6FBB-8A6960FE1143}" name="Jack Jones" initials="JJ" userId="S::jj16791@bristol.ac.uk::ad0e82d1-bbb0-45d7-9d9b-2e24191c0b1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0000"/>
    <a:srgbClr val="5B5B5B"/>
    <a:srgbClr val="BE2A31"/>
    <a:srgbClr val="C7CBCD"/>
    <a:srgbClr val="E2E6E6"/>
    <a:srgbClr val="6D2A31"/>
    <a:srgbClr val="D834DB"/>
    <a:srgbClr val="9843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47EB21-5E78-C043-A106-3EED277A870C}" v="16" dt="2024-08-16T17:05:02.9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89"/>
    <p:restoredTop sz="85909"/>
  </p:normalViewPr>
  <p:slideViewPr>
    <p:cSldViewPr snapToGrid="0">
      <p:cViewPr>
        <p:scale>
          <a:sx n="170" d="100"/>
          <a:sy n="170" d="100"/>
        </p:scale>
        <p:origin x="81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CPU Performance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Sheet1!$A$2:$A$14</c:f>
              <c:numCache>
                <c:formatCode>General</c:formatCode>
                <c:ptCount val="13"/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12</c:v>
                </c:pt>
                <c:pt idx="1">
                  <c:v>19</c:v>
                </c:pt>
                <c:pt idx="2">
                  <c:v>34</c:v>
                </c:pt>
                <c:pt idx="3">
                  <c:v>67</c:v>
                </c:pt>
                <c:pt idx="4">
                  <c:v>98</c:v>
                </c:pt>
                <c:pt idx="5">
                  <c:v>112</c:v>
                </c:pt>
                <c:pt idx="6">
                  <c:v>120</c:v>
                </c:pt>
                <c:pt idx="7">
                  <c:v>123</c:v>
                </c:pt>
                <c:pt idx="8">
                  <c:v>125</c:v>
                </c:pt>
                <c:pt idx="9">
                  <c:v>126</c:v>
                </c:pt>
                <c:pt idx="10">
                  <c:v>130</c:v>
                </c:pt>
                <c:pt idx="11">
                  <c:v>128</c:v>
                </c:pt>
                <c:pt idx="12">
                  <c:v>128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7B6-2843-A47F-3311CAF8445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GPU Performance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Sheet1!$A$2:$A$14</c:f>
              <c:numCache>
                <c:formatCode>General</c:formatCode>
                <c:ptCount val="13"/>
              </c:numCache>
            </c:num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4</c:v>
                </c:pt>
                <c:pt idx="1">
                  <c:v>8</c:v>
                </c:pt>
                <c:pt idx="2">
                  <c:v>14</c:v>
                </c:pt>
                <c:pt idx="3">
                  <c:v>20</c:v>
                </c:pt>
                <c:pt idx="4">
                  <c:v>44</c:v>
                </c:pt>
                <c:pt idx="5">
                  <c:v>99</c:v>
                </c:pt>
                <c:pt idx="6">
                  <c:v>180</c:v>
                </c:pt>
                <c:pt idx="7">
                  <c:v>60</c:v>
                </c:pt>
                <c:pt idx="8">
                  <c:v>95</c:v>
                </c:pt>
                <c:pt idx="9">
                  <c:v>190</c:v>
                </c:pt>
                <c:pt idx="10">
                  <c:v>260</c:v>
                </c:pt>
                <c:pt idx="11">
                  <c:v>360</c:v>
                </c:pt>
                <c:pt idx="12">
                  <c:v>420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B6-2843-A47F-3311CAF844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3018703"/>
        <c:axId val="83020415"/>
      </c:lineChart>
      <c:catAx>
        <c:axId val="8301870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900" dirty="0"/>
                  <a:t>Problem Size</a:t>
                </a:r>
                <a:r>
                  <a:rPr lang="en-GB" sz="900" baseline="0" dirty="0"/>
                  <a:t> (v</a:t>
                </a:r>
                <a:r>
                  <a:rPr lang="en-GB" sz="900" dirty="0"/>
                  <a:t>alue</a:t>
                </a:r>
                <a:r>
                  <a:rPr lang="en-GB" sz="900" baseline="0" dirty="0"/>
                  <a:t> of M, N, K)</a:t>
                </a:r>
                <a:endParaRPr lang="en-GB" sz="9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020415"/>
        <c:crosses val="autoZero"/>
        <c:auto val="1"/>
        <c:lblAlgn val="ctr"/>
        <c:lblOffset val="100"/>
        <c:noMultiLvlLbl val="0"/>
      </c:catAx>
      <c:valAx>
        <c:axId val="830204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900" dirty="0"/>
                  <a:t>GFLOP/s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0187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0BB30-79CB-F648-9BFA-CA1D24D40F22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00061-1778-0444-89A5-3C82BE10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93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0061-1778-0444-89A5-3C82BE1077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74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9F1E8-6483-3087-A73C-66DEE8F64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0AEC26-9027-DABF-AFA6-624BC8F87D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CD11B2-8BC1-6CEF-9EA4-B7550B0C2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Irregular matrix applications = K-means clustering, LU Factorization, Neural Networks, etc.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Rectangular matrix shapes can help to: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Highlight irregular performance trends in BLAS libraries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Make GPU-BLOB useful / relevant for more applications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Irregular problem types chosen so that we have: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Scaling irregular matrix(</a:t>
            </a:r>
            <a:r>
              <a:rPr lang="en-US" dirty="0" err="1"/>
              <a:t>ies</a:t>
            </a:r>
            <a:r>
              <a:rPr lang="en-US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Matrix(</a:t>
            </a:r>
            <a:r>
              <a:rPr lang="en-US" dirty="0" err="1"/>
              <a:t>ies</a:t>
            </a:r>
            <a:r>
              <a:rPr lang="en-US" dirty="0"/>
              <a:t>) with at least one dimension fixed to a small value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Not based of any real application shapes, but looking to add to GPU-BLOB to make adding / controlling problem types tested easier.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1C19E-4183-DCDD-8C17-F08240A488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0061-1778-0444-89A5-3C82BE1077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7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74F2B-F21B-5381-1E21-01D6B571B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08C5B1-4EFA-DEAF-6209-20BDF12BF2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3CA659-F745-9453-DEF5-854D291D6D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3C1E7-7A57-AF79-F31B-91FEAB07DA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0061-1778-0444-89A5-3C82BE1077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2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14A9C-5B4C-DC25-F567-0644BAA5B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B5FA4B-A4BB-D7BD-B719-C5A19B870E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6092C5-C349-350A-0D1B-F3FF07F966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LUMI lower thresholds than DAWN as CPU : GPU performance ratio is higher.</a:t>
            </a:r>
          </a:p>
          <a:p>
            <a:endParaRPr lang="en-US" dirty="0"/>
          </a:p>
          <a:p>
            <a:r>
              <a:rPr lang="en-US" dirty="0" err="1"/>
              <a:t>IsamAI</a:t>
            </a:r>
            <a:r>
              <a:rPr lang="en-US" dirty="0"/>
              <a:t> has very low offload threshold, but this is in part due to the BLAS library. More details in paper but being SoC still gives huge advantage regardless.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03940-3004-C70D-1A2D-0838C2430F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0061-1778-0444-89A5-3C82BE1077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96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362F4-0534-D938-EF0A-690450DD8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DD538F-B91F-A71C-EDCF-3E812C057F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9F0317-B1B2-1BAE-4602-A4B5AA1F8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all systems: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Transfer Always never yields an offload threshold.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1 iteration never yields an offload threshold for any transfer type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GEMV higher offload threshold than GEMM as low arithmetic intensity; less work done so offload cost not amortized as quickly.</a:t>
            </a:r>
          </a:p>
          <a:p>
            <a:endParaRPr lang="en-US" dirty="0"/>
          </a:p>
          <a:p>
            <a:r>
              <a:rPr lang="en-US" dirty="0"/>
              <a:t>LUMI has exceptionally low offload thresholds as single threaded AOCL GEMV implementation. More details in paper.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A214D-26B7-9C27-2FA9-070F120DC2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0061-1778-0444-89A5-3C82BE1077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85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4CDB5-A2A8-7737-05A5-C8DB8CC2D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07D56C-F36A-CD9B-0CFA-E4538D2C4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E603DB-5B1A-7A48-220B-7A90DC630D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BLAS library sees consistent dip at 256x256</a:t>
            </a:r>
          </a:p>
          <a:p>
            <a:endParaRPr lang="en-US" dirty="0"/>
          </a:p>
          <a:p>
            <a:r>
              <a:rPr lang="en-US" dirty="0"/>
              <a:t>Without this dip, CPU may always beat GPU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B2F07-F01F-D914-85FD-28D1AE7984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0061-1778-0444-89A5-3C82BE1077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10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BA73B-55F5-12C8-02D4-68ED41812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C48718-5B9E-B9A9-E7B0-ABB5D37D3B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F1CA13-0378-1A39-7E31-0AD578DB2A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DAWN, problems with lower arithmetic intensity (2 dims set to 32) never yield an offload threshold.</a:t>
            </a:r>
          </a:p>
          <a:p>
            <a:endParaRPr lang="en-US" dirty="0"/>
          </a:p>
          <a:p>
            <a:r>
              <a:rPr lang="en-US" dirty="0"/>
              <a:t>LUMI results are very mixed and display no cohesive pattern or trend.</a:t>
            </a:r>
          </a:p>
          <a:p>
            <a:endParaRPr lang="en-US" dirty="0"/>
          </a:p>
          <a:p>
            <a:r>
              <a:rPr lang="en-US" dirty="0"/>
              <a:t>DAWN and LUMI thresholds moderate-large and steadily decreased</a:t>
            </a:r>
          </a:p>
          <a:p>
            <a:endParaRPr lang="en-US" dirty="0"/>
          </a:p>
          <a:p>
            <a:r>
              <a:rPr lang="en-US" dirty="0"/>
              <a:t>Isambard-AI offload thresholds all small. </a:t>
            </a:r>
          </a:p>
          <a:p>
            <a:endParaRPr lang="en-US" dirty="0"/>
          </a:p>
          <a:p>
            <a:r>
              <a:rPr lang="en-US" dirty="0"/>
              <a:t>For 8 </a:t>
            </a:r>
            <a:r>
              <a:rPr lang="en-US" dirty="0" err="1"/>
              <a:t>iters</a:t>
            </a:r>
            <a:r>
              <a:rPr lang="en-US" dirty="0"/>
              <a:t>, at 1 </a:t>
            </a:r>
            <a:r>
              <a:rPr lang="en-US" dirty="0" err="1"/>
              <a:t>iter</a:t>
            </a:r>
            <a:r>
              <a:rPr lang="en-US" dirty="0"/>
              <a:t> again many small-medium problems would benefit from GPU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1B7E0-273F-BCF2-DA52-2D8FC23272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0061-1778-0444-89A5-3C82BE1077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23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70F30-9FB0-F94B-628A-DD49237A7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70D4B2-F872-F977-260E-A0DD51989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A6C79B-B995-30E5-1956-9E96661DD9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F3B0E-8754-347C-D115-5AE8629CB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0061-1778-0444-89A5-3C82BE1077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28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D53B3-E3FE-6471-7C22-8AD0CEB04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7539E0-3CA4-A8B6-8458-B29A137ADD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93D7EF-546A-B2E6-6CE2-3126E8922E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179A1-77EF-B65D-9C9F-3E67DEAD51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0061-1778-0444-89A5-3C82BE10779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93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047BC-F059-619D-AD46-395AA0355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D6D41F-3B46-6A10-E694-7F44D48E56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17535E-AC1A-1F49-1BA3-F8E956F379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DCE83-A980-D6E3-125D-C574133319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0061-1778-0444-89A5-3C82BE1077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58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0D7CA-3D98-894D-1E6E-AD8CBF4F1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FE4F60-AA91-6F26-C339-02765B9D0F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B4CC16-7109-9C40-E501-203D4CDEE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1DD0C-F52D-5CCC-E141-2E3BBC6E36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0061-1778-0444-89A5-3C82BE1077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80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0061-1778-0444-89A5-3C82BE1077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33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2017 - ~18% of systems have an accelerator</a:t>
            </a:r>
          </a:p>
          <a:p>
            <a:r>
              <a:rPr lang="en-US" dirty="0"/>
              <a:t>June 2024 - ~39% of systems have an accelerator (2.1X increase)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0061-1778-0444-89A5-3C82BE1077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61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29094-64C1-1769-FC42-A705666E0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909AE7-E6FE-9AB0-6448-54B34DC4BA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116502-7E95-D9E5-BE41-681D1F34BB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65867-B227-0E03-70F4-24A0D1709C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0061-1778-0444-89A5-3C82BE1077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33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7E3D6-77C6-F004-008D-6F0180B4B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6DC630-B996-81A0-32C9-73C94CC3A5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916979-E2DE-4AE8-AD30-1CAE4E5979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B84E6-D5F3-2F05-74F9-E08A13AAE1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0061-1778-0444-89A5-3C82BE1077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82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DB31E-6CE7-3349-855C-B1A98B870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EB4D74-0C4B-31CA-D48D-AA71BEC5ED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34B4EE-7FC8-8386-0CAD-87BFB64327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6930B-2C71-2DA3-B47E-2535591195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0061-1778-0444-89A5-3C82BE1077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52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37AD1-912F-DE7D-2EE8-1CB810EC5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1434FC-0580-3725-7224-BE1D518266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8D3AEB-9638-F63D-D995-2974874B20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30F04-A60A-7F3E-011A-02D03380C4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0061-1778-0444-89A5-3C82BE1077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10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38485-C048-1BA7-7D83-58239AFED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AB84E2-6E29-FB7F-EF95-DF92C8AB0F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124AE4-1566-6087-981F-7DD1830FA4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47520-F973-B02E-67FB-E17E5A6344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0061-1778-0444-89A5-3C82BE1077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48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A1AE9-502F-11B6-2A7B-D30448787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761385-3B52-F850-62EE-BA23776368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B0F270-01A3-1930-0B8B-D8E50109C7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Transfer-Always</a:t>
            </a:r>
            <a:r>
              <a:rPr lang="en-US" dirty="0"/>
              <a:t> is “dumb” but is typical of a real science app which hasn’t yet ported to GPU.</a:t>
            </a:r>
          </a:p>
          <a:p>
            <a:endParaRPr lang="en-US" dirty="0"/>
          </a:p>
          <a:p>
            <a:r>
              <a:rPr lang="en-US" dirty="0"/>
              <a:t>It also represents applications that have some intermediary stage between each BLAS call that requires host execution.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FA4D4-4FCB-B1C6-33C4-A95D45A4D0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0061-1778-0444-89A5-3C82BE1077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2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29C71-DC28-144F-AE10-F3EA6F8A1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A1653D-BB16-9F44-9AB5-16737A09B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ACFEC-AE33-B043-891D-B4C5963CA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8C03A-39DC-9F4B-92E2-17DE69D3794F}" type="datetime1">
              <a:rPr lang="en-GB" smtClean="0"/>
              <a:t>14/11/2024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E8461-41A7-1648-9F8E-B10D45D2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https://uob-hpc.github.io/SimEng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DD694-68E5-224D-9207-AC4057FB5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F9EC-8472-8C4B-9CAA-CFD19EC3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23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3DE86-7EB9-6742-B6C4-156B759EA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5723E4-FB35-0144-8A70-692E3F1A9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74742-CFD7-A049-91B8-16C2E8448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C784-F6C2-F444-8CC9-F7B9B314BE74}" type="datetime1">
              <a:rPr lang="en-GB" smtClean="0"/>
              <a:t>14/11/2024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6CAC4-B4A8-8743-9FB1-62EB39FAD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https://uob-hpc.github.io/SimEng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BA259-3745-FF47-BA9C-F3BAF5EA3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F9EC-8472-8C4B-9CAA-CFD19EC3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16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70D85-7E0B-7848-9E60-BADF4AE52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F2A700-A32C-E748-BDEC-FC3AB98A14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FA560-7E9A-694B-9BBE-744CA5846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B42E-23F5-7A4C-85C4-882ABAD23074}" type="datetime1">
              <a:rPr lang="en-GB" smtClean="0"/>
              <a:t>14/11/2024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B872-872C-3D40-B59A-47B92CDD5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https://uob-hpc.github.io/SimEng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63C3E-348A-1A42-9A47-28340FCD3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F9EC-8472-8C4B-9CAA-CFD19EC3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21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91B48-48DE-EE4A-BFD5-F183FF860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7EA0F-C6B6-0349-A5A5-7E78253AE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F1699-DD42-FB43-BC9C-B3360CC5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DDDD2-8546-C545-A3DE-0C292750EBA5}" type="datetime1">
              <a:rPr lang="en-GB" smtClean="0"/>
              <a:t>14/11/2024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D43FD-5981-B743-A24B-0CE4EE258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https://uob-hpc.github.io/SimEng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51196-03FF-B44E-87B5-B521F07D7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F9EC-8472-8C4B-9CAA-CFD19EC3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42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A4BE4-7AA1-974F-BC8B-4076210F3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0E900-F285-5C4A-A5C3-A6EFCBFCF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7F963-4A5F-9648-AE33-B8560CCC9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9C23-9BA8-0C43-9E3D-EC39B9690D59}" type="datetime1">
              <a:rPr lang="en-GB" smtClean="0"/>
              <a:t>14/11/2024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0D9A9-F988-9942-978A-9827E87BF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https://uob-hpc.github.io/SimEng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F44B0-65F5-674E-8751-7A3D068E8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F9EC-8472-8C4B-9CAA-CFD19EC3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94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89AE-AB85-8341-AEAE-27E4C7EA0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12903-B3BD-2944-AB3F-611E47A323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D2C17D-39A0-124B-89E3-891610160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0E691A-5E98-5046-8C47-FE7F429F6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D374-96B9-5F40-8BA2-D055D554A3DC}" type="datetime1">
              <a:rPr lang="en-GB" smtClean="0"/>
              <a:t>14/11/2024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CCC3B-8157-FD45-8AA5-A901F2C44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https://uob-hpc.github.io/SimEng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0C50A8-5B40-6D4C-961A-A14BC5923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F9EC-8472-8C4B-9CAA-CFD19EC3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81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1012-6263-DC4C-9E92-6AEDFB01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50FCE-5239-AA41-9180-D4D2BCCCB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B51D6A-EF78-4544-A23C-B3D016D86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7AFAC3-3E04-6641-95C7-1066DE0507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5A6FB8-3BE0-5F4E-9650-A5519F0FA6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48229-58DA-C24D-A15A-45A4DFFFC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51508-DC25-9145-919F-0190358ACD8A}" type="datetime1">
              <a:rPr lang="en-GB" smtClean="0"/>
              <a:t>14/11/2024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6DC109-0072-A346-89DE-84725B886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https://uob-hpc.github.io/SimEng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46C4AD-B31E-5E49-9207-691360E74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F9EC-8472-8C4B-9CAA-CFD19EC3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60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7903B-2AF2-8745-80C5-66A3C8041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84295-62E7-C94E-84F6-DC3298900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A9E9-8CE2-E24C-A219-6A8760E2A8A0}" type="datetime1">
              <a:rPr lang="en-GB" smtClean="0"/>
              <a:t>14/11/2024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2752F-0142-B644-9F7C-89C6B2D23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https://uob-hpc.github.io/SimEng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D4A795-0170-334E-ABB1-2CF1A799F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F9EC-8472-8C4B-9CAA-CFD19EC3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12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92CCC4-00FE-884C-ADE7-AD81C464D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8427-E7D3-4C4C-AA0D-98B2AD055E7C}" type="datetime1">
              <a:rPr lang="en-GB" smtClean="0"/>
              <a:t>14/11/2024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0865CA-CCFD-4F49-8E38-A1C3FF133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https://uob-hpc.github.io/SimEng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0EC70-B52F-A049-8CC4-A645CFEC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F9EC-8472-8C4B-9CAA-CFD19EC3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6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27572-7653-E842-BB08-91C236827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71A2F-4447-3D42-8328-C3C5A3CE3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1DD157-4364-304F-AD85-29DF4FFA1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37B8AE-DF0F-B147-A519-42456BA09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96DC-0EE5-254C-A9D4-E101DA8724AE}" type="datetime1">
              <a:rPr lang="en-GB" smtClean="0"/>
              <a:t>14/11/2024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D05E2-FE91-854B-A99F-E470B8DFB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https://uob-hpc.github.io/SimEng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AC1FD-28F3-164B-93E3-7F6D28B32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F9EC-8472-8C4B-9CAA-CFD19EC3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61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D7193-3282-A147-A03A-45ED36FDE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B12725-68B9-5148-B8FD-9BC11F1CA0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B967EC-11D8-1D4E-8A43-FF742CB2F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B2F26-06B8-4F49-BC31-E807B7747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E1B1-073B-3445-BAE5-973797EC0F9B}" type="datetime1">
              <a:rPr lang="en-GB" smtClean="0"/>
              <a:t>14/11/2024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E18C0-BE60-F042-924A-563327050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https://uob-hpc.github.io/SimEng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A26C2-F4EB-9743-BE96-9A99A46C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F9EC-8472-8C4B-9CAA-CFD19EC3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85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2BFCEB-4A05-1F4B-83DC-54F3E9CD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1D8C3-6D01-D542-B8FC-482BA3A8E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855C3-B323-174A-A25C-453245FC15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ACB17-58E4-9F4C-BA02-1F6A0EA31CA8}" type="datetime1">
              <a:rPr lang="en-GB" smtClean="0"/>
              <a:t>14/11/2024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0B86A-5C1E-614F-BB57-782DD8169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https://uob-hpc.github.io/SimEng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86692-3DE6-174F-88FF-408CF36DDD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AF9EC-8472-8C4B-9CAA-CFD19EC3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gif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UoB-HPC/GPU-BLAS-Offload-Benchmark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A29398BB-6F62-472B-88B2-8D942FEB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D367FDA-2141-45CD-BBF9-48670C11D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8194" y="1073777"/>
            <a:ext cx="5952405" cy="4412648"/>
          </a:xfrm>
          <a:custGeom>
            <a:avLst/>
            <a:gdLst>
              <a:gd name="connsiteX0" fmla="*/ 5087889 w 5952405"/>
              <a:gd name="connsiteY0" fmla="*/ 880798 h 4412648"/>
              <a:gd name="connsiteX1" fmla="*/ 5602872 w 5952405"/>
              <a:gd name="connsiteY1" fmla="*/ 880798 h 4412648"/>
              <a:gd name="connsiteX2" fmla="*/ 5682956 w 5952405"/>
              <a:gd name="connsiteY2" fmla="*/ 927340 h 4412648"/>
              <a:gd name="connsiteX3" fmla="*/ 5939892 w 5952405"/>
              <a:gd name="connsiteY3" fmla="*/ 1371716 h 4412648"/>
              <a:gd name="connsiteX4" fmla="*/ 5939892 w 5952405"/>
              <a:gd name="connsiteY4" fmla="*/ 1462586 h 4412648"/>
              <a:gd name="connsiteX5" fmla="*/ 5682956 w 5952405"/>
              <a:gd name="connsiteY5" fmla="*/ 1906962 h 4412648"/>
              <a:gd name="connsiteX6" fmla="*/ 5602872 w 5952405"/>
              <a:gd name="connsiteY6" fmla="*/ 1953505 h 4412648"/>
              <a:gd name="connsiteX7" fmla="*/ 5087889 w 5952405"/>
              <a:gd name="connsiteY7" fmla="*/ 1953505 h 4412648"/>
              <a:gd name="connsiteX8" fmla="*/ 5008916 w 5952405"/>
              <a:gd name="connsiteY8" fmla="*/ 1906962 h 4412648"/>
              <a:gd name="connsiteX9" fmla="*/ 4750868 w 5952405"/>
              <a:gd name="connsiteY9" fmla="*/ 1462586 h 4412648"/>
              <a:gd name="connsiteX10" fmla="*/ 4750868 w 5952405"/>
              <a:gd name="connsiteY10" fmla="*/ 1371716 h 4412648"/>
              <a:gd name="connsiteX11" fmla="*/ 5008916 w 5952405"/>
              <a:gd name="connsiteY11" fmla="*/ 927340 h 4412648"/>
              <a:gd name="connsiteX12" fmla="*/ 5087889 w 5952405"/>
              <a:gd name="connsiteY12" fmla="*/ 880798 h 4412648"/>
              <a:gd name="connsiteX13" fmla="*/ 1437823 w 5952405"/>
              <a:gd name="connsiteY13" fmla="*/ 0 h 4412648"/>
              <a:gd name="connsiteX14" fmla="*/ 3556238 w 5952405"/>
              <a:gd name="connsiteY14" fmla="*/ 0 h 4412648"/>
              <a:gd name="connsiteX15" fmla="*/ 3885668 w 5952405"/>
              <a:gd name="connsiteY15" fmla="*/ 191458 h 4412648"/>
              <a:gd name="connsiteX16" fmla="*/ 4942588 w 5952405"/>
              <a:gd name="connsiteY16" fmla="*/ 2019425 h 4412648"/>
              <a:gd name="connsiteX17" fmla="*/ 4942588 w 5952405"/>
              <a:gd name="connsiteY17" fmla="*/ 2393224 h 4412648"/>
              <a:gd name="connsiteX18" fmla="*/ 4550147 w 5952405"/>
              <a:gd name="connsiteY18" fmla="*/ 3071961 h 4412648"/>
              <a:gd name="connsiteX19" fmla="*/ 4549818 w 5952405"/>
              <a:gd name="connsiteY19" fmla="*/ 3072530 h 4412648"/>
              <a:gd name="connsiteX20" fmla="*/ 4539741 w 5952405"/>
              <a:gd name="connsiteY20" fmla="*/ 3072530 h 4412648"/>
              <a:gd name="connsiteX21" fmla="*/ 3588169 w 5952405"/>
              <a:gd name="connsiteY21" fmla="*/ 3072530 h 4412648"/>
              <a:gd name="connsiteX22" fmla="*/ 3432811 w 5952405"/>
              <a:gd name="connsiteY22" fmla="*/ 3158889 h 4412648"/>
              <a:gd name="connsiteX23" fmla="*/ 2889055 w 5952405"/>
              <a:gd name="connsiteY23" fmla="*/ 4089642 h 4412648"/>
              <a:gd name="connsiteX24" fmla="*/ 2889055 w 5952405"/>
              <a:gd name="connsiteY24" fmla="*/ 4268756 h 4412648"/>
              <a:gd name="connsiteX25" fmla="*/ 2957025 w 5952405"/>
              <a:gd name="connsiteY25" fmla="*/ 4385100 h 4412648"/>
              <a:gd name="connsiteX26" fmla="*/ 2973119 w 5952405"/>
              <a:gd name="connsiteY26" fmla="*/ 4412648 h 4412648"/>
              <a:gd name="connsiteX27" fmla="*/ 2913734 w 5952405"/>
              <a:gd name="connsiteY27" fmla="*/ 4412648 h 4412648"/>
              <a:gd name="connsiteX28" fmla="*/ 1437823 w 5952405"/>
              <a:gd name="connsiteY28" fmla="*/ 4412648 h 4412648"/>
              <a:gd name="connsiteX29" fmla="*/ 1112968 w 5952405"/>
              <a:gd name="connsiteY29" fmla="*/ 4221190 h 4412648"/>
              <a:gd name="connsiteX30" fmla="*/ 51474 w 5952405"/>
              <a:gd name="connsiteY30" fmla="*/ 2393224 h 4412648"/>
              <a:gd name="connsiteX31" fmla="*/ 51474 w 5952405"/>
              <a:gd name="connsiteY31" fmla="*/ 2019425 h 4412648"/>
              <a:gd name="connsiteX32" fmla="*/ 1112968 w 5952405"/>
              <a:gd name="connsiteY32" fmla="*/ 191458 h 4412648"/>
              <a:gd name="connsiteX33" fmla="*/ 1437823 w 5952405"/>
              <a:gd name="connsiteY33" fmla="*/ 0 h 441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952405" h="4412648">
                <a:moveTo>
                  <a:pt x="5087889" y="880798"/>
                </a:moveTo>
                <a:cubicBezTo>
                  <a:pt x="5087889" y="880798"/>
                  <a:pt x="5087889" y="880798"/>
                  <a:pt x="5602872" y="880798"/>
                </a:cubicBezTo>
                <a:cubicBezTo>
                  <a:pt x="5636241" y="880798"/>
                  <a:pt x="5666272" y="898528"/>
                  <a:pt x="5682956" y="927340"/>
                </a:cubicBezTo>
                <a:cubicBezTo>
                  <a:pt x="5682956" y="927340"/>
                  <a:pt x="5682956" y="927340"/>
                  <a:pt x="5939892" y="1371716"/>
                </a:cubicBezTo>
                <a:cubicBezTo>
                  <a:pt x="5956576" y="1399421"/>
                  <a:pt x="5956576" y="1434882"/>
                  <a:pt x="5939892" y="1462586"/>
                </a:cubicBezTo>
                <a:cubicBezTo>
                  <a:pt x="5939892" y="1462586"/>
                  <a:pt x="5939892" y="1462586"/>
                  <a:pt x="5682956" y="1906962"/>
                </a:cubicBezTo>
                <a:cubicBezTo>
                  <a:pt x="5666272" y="1935775"/>
                  <a:pt x="5636241" y="1953505"/>
                  <a:pt x="5602872" y="1953505"/>
                </a:cubicBezTo>
                <a:cubicBezTo>
                  <a:pt x="5602872" y="1953505"/>
                  <a:pt x="5602872" y="1953505"/>
                  <a:pt x="5087889" y="1953505"/>
                </a:cubicBezTo>
                <a:cubicBezTo>
                  <a:pt x="5055632" y="1953505"/>
                  <a:pt x="5024489" y="1935775"/>
                  <a:pt x="5008916" y="1906962"/>
                </a:cubicBezTo>
                <a:cubicBezTo>
                  <a:pt x="5008916" y="1906962"/>
                  <a:pt x="5008916" y="1906962"/>
                  <a:pt x="4750868" y="1462586"/>
                </a:cubicBezTo>
                <a:cubicBezTo>
                  <a:pt x="4734184" y="1434882"/>
                  <a:pt x="4734184" y="1399421"/>
                  <a:pt x="4750868" y="1371716"/>
                </a:cubicBezTo>
                <a:cubicBezTo>
                  <a:pt x="4750868" y="1371716"/>
                  <a:pt x="4750868" y="1371716"/>
                  <a:pt x="5008916" y="927340"/>
                </a:cubicBezTo>
                <a:cubicBezTo>
                  <a:pt x="5024489" y="898528"/>
                  <a:pt x="5055632" y="880798"/>
                  <a:pt x="5087889" y="880798"/>
                </a:cubicBezTo>
                <a:close/>
                <a:moveTo>
                  <a:pt x="1437823" y="0"/>
                </a:moveTo>
                <a:cubicBezTo>
                  <a:pt x="1437823" y="0"/>
                  <a:pt x="1437823" y="0"/>
                  <a:pt x="3556238" y="0"/>
                </a:cubicBezTo>
                <a:cubicBezTo>
                  <a:pt x="3693500" y="0"/>
                  <a:pt x="3817038" y="72936"/>
                  <a:pt x="3885668" y="191458"/>
                </a:cubicBezTo>
                <a:cubicBezTo>
                  <a:pt x="3885668" y="191458"/>
                  <a:pt x="3885668" y="191458"/>
                  <a:pt x="4942588" y="2019425"/>
                </a:cubicBezTo>
                <a:cubicBezTo>
                  <a:pt x="5011220" y="2133388"/>
                  <a:pt x="5011220" y="2279261"/>
                  <a:pt x="4942588" y="2393224"/>
                </a:cubicBezTo>
                <a:cubicBezTo>
                  <a:pt x="4942588" y="2393224"/>
                  <a:pt x="4942588" y="2393224"/>
                  <a:pt x="4550147" y="3071961"/>
                </a:cubicBezTo>
                <a:lnTo>
                  <a:pt x="4549818" y="3072530"/>
                </a:lnTo>
                <a:lnTo>
                  <a:pt x="4539741" y="3072530"/>
                </a:lnTo>
                <a:cubicBezTo>
                  <a:pt x="4403802" y="3072530"/>
                  <a:pt x="4131924" y="3072530"/>
                  <a:pt x="3588169" y="3072530"/>
                </a:cubicBezTo>
                <a:cubicBezTo>
                  <a:pt x="3529910" y="3072530"/>
                  <a:pt x="3458704" y="3110912"/>
                  <a:pt x="3432811" y="3158889"/>
                </a:cubicBezTo>
                <a:cubicBezTo>
                  <a:pt x="3432811" y="3158889"/>
                  <a:pt x="3432811" y="3158889"/>
                  <a:pt x="2889055" y="4089642"/>
                </a:cubicBezTo>
                <a:cubicBezTo>
                  <a:pt x="2859925" y="4140817"/>
                  <a:pt x="2859925" y="4217580"/>
                  <a:pt x="2889055" y="4268756"/>
                </a:cubicBezTo>
                <a:cubicBezTo>
                  <a:pt x="2889055" y="4268756"/>
                  <a:pt x="2889055" y="4268756"/>
                  <a:pt x="2957025" y="4385100"/>
                </a:cubicBezTo>
                <a:lnTo>
                  <a:pt x="2973119" y="4412648"/>
                </a:lnTo>
                <a:lnTo>
                  <a:pt x="2913734" y="4412648"/>
                </a:lnTo>
                <a:cubicBezTo>
                  <a:pt x="2599952" y="4412648"/>
                  <a:pt x="2132928" y="4412648"/>
                  <a:pt x="1437823" y="4412648"/>
                </a:cubicBezTo>
                <a:cubicBezTo>
                  <a:pt x="1305136" y="4412648"/>
                  <a:pt x="1177025" y="4339712"/>
                  <a:pt x="1112968" y="4221190"/>
                </a:cubicBezTo>
                <a:cubicBezTo>
                  <a:pt x="1112968" y="4221190"/>
                  <a:pt x="1112968" y="4221190"/>
                  <a:pt x="51474" y="2393224"/>
                </a:cubicBezTo>
                <a:cubicBezTo>
                  <a:pt x="-17158" y="2279261"/>
                  <a:pt x="-17158" y="2133388"/>
                  <a:pt x="51474" y="2019425"/>
                </a:cubicBezTo>
                <a:cubicBezTo>
                  <a:pt x="51474" y="2019425"/>
                  <a:pt x="51474" y="2019425"/>
                  <a:pt x="1112968" y="191458"/>
                </a:cubicBezTo>
                <a:cubicBezTo>
                  <a:pt x="1177025" y="72936"/>
                  <a:pt x="1305136" y="0"/>
                  <a:pt x="143782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9E7A3B0-8177-473E-B1D0-59D0661DC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55401" y="4146804"/>
            <a:ext cx="2527006" cy="221333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CC2780-8AC7-9441-991B-1CD5E3EF5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74315" y="2256796"/>
            <a:ext cx="937248" cy="38862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400" kern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18</a:t>
            </a:r>
            <a:r>
              <a:rPr lang="en-US" sz="1400" kern="12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lang="en-US" sz="1400" kern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Nov</a:t>
            </a:r>
            <a:r>
              <a:rPr lang="en-US" sz="1400" kern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br>
              <a:rPr lang="en-US" sz="1400" kern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92E7C9-F96A-B9D1-8CED-3A9618895F87}"/>
              </a:ext>
            </a:extLst>
          </p:cNvPr>
          <p:cNvSpPr txBox="1"/>
          <p:nvPr/>
        </p:nvSpPr>
        <p:spPr>
          <a:xfrm>
            <a:off x="5887934" y="1652424"/>
            <a:ext cx="39673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Assessing the GPU Offload Threshold of GEMM and GEMV Kernels on Modern Heterogeneous HPC Systems</a:t>
            </a:r>
            <a:endParaRPr lang="en-US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9DABDB-628C-2849-6A15-272508EBA28E}"/>
              </a:ext>
            </a:extLst>
          </p:cNvPr>
          <p:cNvSpPr txBox="1"/>
          <p:nvPr/>
        </p:nvSpPr>
        <p:spPr>
          <a:xfrm>
            <a:off x="6184414" y="4405981"/>
            <a:ext cx="2215927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Finn Wilkinson</a:t>
            </a:r>
          </a:p>
          <a:p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</a:t>
            </a:r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Alex </a:t>
            </a:r>
            <a:r>
              <a:rPr lang="en-US" sz="11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Cockrean</a:t>
            </a:r>
            <a:endParaRPr lang="en-US" sz="11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Wei-Chen Lin</a:t>
            </a:r>
          </a:p>
          <a:p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Prof. Simon McIntosh-Smith</a:t>
            </a:r>
          </a:p>
          <a:p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Dr. Tom Deakin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0C1D21A-7C8C-4EE0-2FC1-AC71DE87A9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1602"/>
          <a:stretch/>
        </p:blipFill>
        <p:spPr>
          <a:xfrm>
            <a:off x="8354291" y="4229971"/>
            <a:ext cx="2339439" cy="2063951"/>
          </a:xfrm>
          <a:prstGeom prst="hexagon">
            <a:avLst>
              <a:gd name="adj" fmla="val 28815"/>
              <a:gd name="vf" fmla="val 115470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CB85D6-EA69-2E73-7901-5A1BF4E6250D}"/>
              </a:ext>
            </a:extLst>
          </p:cNvPr>
          <p:cNvSpPr txBox="1"/>
          <p:nvPr/>
        </p:nvSpPr>
        <p:spPr>
          <a:xfrm>
            <a:off x="0" y="6488668"/>
            <a:ext cx="5952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University of Bristol High Performance Computing Group</a:t>
            </a:r>
          </a:p>
        </p:txBody>
      </p:sp>
    </p:spTree>
    <p:extLst>
      <p:ext uri="{BB962C8B-B14F-4D97-AF65-F5344CB8AC3E}">
        <p14:creationId xmlns:p14="http://schemas.microsoft.com/office/powerpoint/2010/main" val="3863347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CCB779-E237-BFFB-DC77-FAD608358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D12A0-11BF-0132-A819-457B950CD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250" y="1222235"/>
            <a:ext cx="9711998" cy="4191802"/>
          </a:xfrm>
        </p:spPr>
        <p:txBody>
          <a:bodyPr>
            <a:normAutofit/>
          </a:bodyPr>
          <a:lstStyle/>
          <a:p>
            <a:pPr marL="0" indent="0" defTabSz="804672">
              <a:spcBef>
                <a:spcPts val="880"/>
              </a:spcBef>
              <a:buNone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Alongside square problems (</a:t>
            </a:r>
            <a:r>
              <a:rPr lang="en-US" sz="1800" i="1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M=N=K 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and</a:t>
            </a:r>
            <a:r>
              <a:rPr lang="en-US" sz="1800" i="1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 M=N), 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we also used a variety of non-square problems as many real applications use these irregular shapes.</a:t>
            </a:r>
          </a:p>
          <a:p>
            <a:pPr marL="0" indent="0" defTabSz="804672">
              <a:spcBef>
                <a:spcPts val="880"/>
              </a:spcBef>
              <a:buNone/>
            </a:pPr>
            <a:endParaRPr lang="en-US" sz="1800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1800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5E1800-6DA8-240C-C543-0E8807E76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48" y="253704"/>
            <a:ext cx="10515600" cy="769122"/>
          </a:xfrm>
        </p:spPr>
        <p:txBody>
          <a:bodyPr>
            <a:normAutofit/>
          </a:bodyPr>
          <a:lstStyle/>
          <a:p>
            <a:r>
              <a:rPr lang="en-US" sz="3600" u="sng" dirty="0"/>
              <a:t>Benchmark Overview – Problem Types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D2E5EE-68F2-7223-FB84-75D78A1DAE59}"/>
              </a:ext>
            </a:extLst>
          </p:cNvPr>
          <p:cNvSpPr txBox="1"/>
          <p:nvPr/>
        </p:nvSpPr>
        <p:spPr>
          <a:xfrm rot="2700000">
            <a:off x="11355899" y="824099"/>
            <a:ext cx="2272246" cy="228600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160A5C8-A60B-4BE9-DC73-17FF1B66252E}"/>
              </a:ext>
            </a:extLst>
          </p:cNvPr>
          <p:cNvSpPr txBox="1"/>
          <p:nvPr/>
        </p:nvSpPr>
        <p:spPr>
          <a:xfrm rot="2700000">
            <a:off x="11022440" y="2126311"/>
            <a:ext cx="678632" cy="68274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041E1FB-4C0E-ECAA-F572-78A140B2E6F3}"/>
              </a:ext>
            </a:extLst>
          </p:cNvPr>
          <p:cNvSpPr txBox="1"/>
          <p:nvPr/>
        </p:nvSpPr>
        <p:spPr>
          <a:xfrm rot="2700000">
            <a:off x="-1733647" y="4485141"/>
            <a:ext cx="2272246" cy="2286000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EFD2057-4C4E-585A-7614-F32B54140DB7}"/>
              </a:ext>
            </a:extLst>
          </p:cNvPr>
          <p:cNvSpPr txBox="1"/>
          <p:nvPr/>
        </p:nvSpPr>
        <p:spPr>
          <a:xfrm rot="2700000">
            <a:off x="260979" y="5709136"/>
            <a:ext cx="533885" cy="537117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3" name="Slide Number Placeholder 4">
            <a:extLst>
              <a:ext uri="{FF2B5EF4-FFF2-40B4-BE49-F238E27FC236}">
                <a16:creationId xmlns:a16="http://schemas.microsoft.com/office/drawing/2014/main" id="{4388C830-CFAD-A334-C334-D9FF42A1BEDC}"/>
              </a:ext>
            </a:extLst>
          </p:cNvPr>
          <p:cNvSpPr txBox="1">
            <a:spLocks/>
          </p:cNvSpPr>
          <p:nvPr/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13AAF9EC-8472-8C4B-9CAA-CFD19EC3D15B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352668D9-EE70-E987-F4CF-F44EFDE7D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6346" y="6384026"/>
            <a:ext cx="4399307" cy="365125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UoB</a:t>
            </a:r>
            <a:r>
              <a:rPr lang="en-US" dirty="0"/>
              <a:t>-HPC/GPU-BLAS-Offload-Benchmark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BC6BB6-1665-CC79-108C-A861A0EE7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867" y="99522"/>
            <a:ext cx="1452708" cy="4201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C58FCE-6B12-DF9E-794A-E9D1910E4E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2317"/>
          <a:stretch/>
        </p:blipFill>
        <p:spPr>
          <a:xfrm>
            <a:off x="1667058" y="2479785"/>
            <a:ext cx="3937609" cy="34979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E66281-FF68-77A0-2779-B4A9848D38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2304" b="50000"/>
          <a:stretch/>
        </p:blipFill>
        <p:spPr>
          <a:xfrm>
            <a:off x="6257665" y="2914957"/>
            <a:ext cx="2029772" cy="2203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5DD5F8-B067-57DF-961F-D2C3C826965C}"/>
              </a:ext>
            </a:extLst>
          </p:cNvPr>
          <p:cNvSpPr txBox="1"/>
          <p:nvPr/>
        </p:nvSpPr>
        <p:spPr>
          <a:xfrm>
            <a:off x="1649401" y="1967099"/>
            <a:ext cx="374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GEMM Non-Square Problems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69C3F7-3FC1-B17D-E3F8-2BE496FC8A05}"/>
              </a:ext>
            </a:extLst>
          </p:cNvPr>
          <p:cNvSpPr txBox="1"/>
          <p:nvPr/>
        </p:nvSpPr>
        <p:spPr>
          <a:xfrm>
            <a:off x="6494552" y="1976992"/>
            <a:ext cx="374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GEMV Non-Square Problems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141701-FDBE-D914-765C-DCAF2E62DE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2304" t="51549"/>
          <a:stretch/>
        </p:blipFill>
        <p:spPr>
          <a:xfrm>
            <a:off x="8364627" y="2867890"/>
            <a:ext cx="1987366" cy="209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9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150193-B10F-EEF2-BED7-ABD893009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94349-628E-52BC-4481-5F585A73E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250" y="2981767"/>
            <a:ext cx="9711998" cy="2753405"/>
          </a:xfrm>
        </p:spPr>
        <p:txBody>
          <a:bodyPr>
            <a:normAutofit/>
          </a:bodyPr>
          <a:lstStyle/>
          <a:p>
            <a:pPr marL="0" indent="0" defTabSz="804672">
              <a:spcBef>
                <a:spcPts val="880"/>
              </a:spcBef>
              <a:buNone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Single CPU socket and Single GPU targeted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BLAS calls typically aren’t parallelized across socket/device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DAWN GPU used a single tile, not both (</a:t>
            </a:r>
            <a:r>
              <a:rPr lang="en-US" sz="1600" i="1" dirty="0">
                <a:cs typeface="Calibri"/>
              </a:rPr>
              <a:t>E</a:t>
            </a:r>
            <a:r>
              <a:rPr lang="en-US" sz="1600" i="1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xplicit Scaling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)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600" dirty="0">
                <a:cs typeface="Calibri"/>
              </a:rPr>
              <a:t>Tensor cores (or equivalent) targeted when possible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br>
              <a:rPr lang="en-US" sz="1800" dirty="0">
                <a:cs typeface="Calibri"/>
              </a:rPr>
            </a:br>
            <a:r>
              <a:rPr lang="en-US" sz="1800" dirty="0">
                <a:cs typeface="Calibri"/>
              </a:rPr>
              <a:t>M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inimum dimension value = 1; maximum dimension value = 4096</a:t>
            </a:r>
          </a:p>
          <a:p>
            <a:pPr marL="0" indent="0" defTabSz="804672">
              <a:spcBef>
                <a:spcPts val="880"/>
              </a:spcBef>
              <a:buNone/>
            </a:pPr>
            <a:endParaRPr lang="en-US" sz="1800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Iteration counts </a:t>
            </a:r>
            <a:r>
              <a:rPr lang="en-GB" sz="2000" b="1" i="0" dirty="0">
                <a:solidFill>
                  <a:srgbClr val="001D35"/>
                </a:solidFill>
                <a:effectLst/>
                <a:latin typeface="Google Sans"/>
              </a:rPr>
              <a:t>∈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 {1, 8, 32, 64, 128}</a:t>
            </a:r>
          </a:p>
          <a:p>
            <a:pPr marL="0" indent="0" defTabSz="804672">
              <a:spcBef>
                <a:spcPts val="880"/>
              </a:spcBef>
              <a:buNone/>
            </a:pPr>
            <a:endParaRPr lang="en-US" sz="1800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942D2F-ECC7-0B78-7699-811F2BBC8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48" y="253704"/>
            <a:ext cx="10515600" cy="769122"/>
          </a:xfrm>
        </p:spPr>
        <p:txBody>
          <a:bodyPr>
            <a:normAutofit/>
          </a:bodyPr>
          <a:lstStyle/>
          <a:p>
            <a:r>
              <a:rPr lang="en-US" sz="3600" u="sng" dirty="0"/>
              <a:t>Methodology – Systems &amp; Configuration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D76027-A2EC-52E5-3A2C-C11AE843CF4E}"/>
              </a:ext>
            </a:extLst>
          </p:cNvPr>
          <p:cNvSpPr txBox="1"/>
          <p:nvPr/>
        </p:nvSpPr>
        <p:spPr>
          <a:xfrm rot="2700000">
            <a:off x="11355899" y="824099"/>
            <a:ext cx="2272246" cy="228600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ABC38E-B68E-E823-DF04-EA66E6B4B4D5}"/>
              </a:ext>
            </a:extLst>
          </p:cNvPr>
          <p:cNvSpPr txBox="1"/>
          <p:nvPr/>
        </p:nvSpPr>
        <p:spPr>
          <a:xfrm rot="2700000">
            <a:off x="11022440" y="2126311"/>
            <a:ext cx="678632" cy="68274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430DFD8-C280-8DF3-273F-742910395452}"/>
              </a:ext>
            </a:extLst>
          </p:cNvPr>
          <p:cNvSpPr txBox="1"/>
          <p:nvPr/>
        </p:nvSpPr>
        <p:spPr>
          <a:xfrm rot="2700000">
            <a:off x="-1733647" y="4485141"/>
            <a:ext cx="2272246" cy="2286000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0879893-7E43-A29E-8D38-D2DB1F400C01}"/>
              </a:ext>
            </a:extLst>
          </p:cNvPr>
          <p:cNvSpPr txBox="1"/>
          <p:nvPr/>
        </p:nvSpPr>
        <p:spPr>
          <a:xfrm rot="2700000">
            <a:off x="260979" y="5709136"/>
            <a:ext cx="533885" cy="537117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3" name="Slide Number Placeholder 4">
            <a:extLst>
              <a:ext uri="{FF2B5EF4-FFF2-40B4-BE49-F238E27FC236}">
                <a16:creationId xmlns:a16="http://schemas.microsoft.com/office/drawing/2014/main" id="{032E8F78-684D-4DA7-B358-25ACA49C4172}"/>
              </a:ext>
            </a:extLst>
          </p:cNvPr>
          <p:cNvSpPr txBox="1">
            <a:spLocks/>
          </p:cNvSpPr>
          <p:nvPr/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13AAF9EC-8472-8C4B-9CAA-CFD19EC3D15B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B46E1885-8334-DEA8-5790-5302098A8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6346" y="6384026"/>
            <a:ext cx="4399307" cy="365125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UoB</a:t>
            </a:r>
            <a:r>
              <a:rPr lang="en-US" dirty="0"/>
              <a:t>-HPC/GPU-BLAS-Offload-Benchmark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8F73CA-B3F8-E682-D856-4B37E91B3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867" y="99522"/>
            <a:ext cx="1452708" cy="4201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482D22-3D69-A417-CC6C-45A4E2D7F21F}"/>
              </a:ext>
            </a:extLst>
          </p:cNvPr>
          <p:cNvSpPr txBox="1"/>
          <p:nvPr/>
        </p:nvSpPr>
        <p:spPr>
          <a:xfrm>
            <a:off x="789410" y="6140083"/>
            <a:ext cx="82164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aseline="30000" dirty="0"/>
              <a:t>1</a:t>
            </a:r>
            <a:r>
              <a:rPr lang="en-GB" sz="800" dirty="0"/>
              <a:t>Results for Isambard-AI were collected through an early access programme and before full system acceptance.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35F3041-1653-A2A6-4270-BFE267F74B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904401"/>
              </p:ext>
            </p:extLst>
          </p:nvPr>
        </p:nvGraphicFramePr>
        <p:xfrm>
          <a:off x="527921" y="1018623"/>
          <a:ext cx="10255482" cy="178745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05127">
                  <a:extLst>
                    <a:ext uri="{9D8B030D-6E8A-4147-A177-3AD203B41FA5}">
                      <a16:colId xmlns:a16="http://schemas.microsoft.com/office/drawing/2014/main" val="2922756008"/>
                    </a:ext>
                  </a:extLst>
                </a:gridCol>
                <a:gridCol w="1813367">
                  <a:extLst>
                    <a:ext uri="{9D8B030D-6E8A-4147-A177-3AD203B41FA5}">
                      <a16:colId xmlns:a16="http://schemas.microsoft.com/office/drawing/2014/main" val="2341488419"/>
                    </a:ext>
                  </a:extLst>
                </a:gridCol>
                <a:gridCol w="1988695">
                  <a:extLst>
                    <a:ext uri="{9D8B030D-6E8A-4147-A177-3AD203B41FA5}">
                      <a16:colId xmlns:a16="http://schemas.microsoft.com/office/drawing/2014/main" val="1145955149"/>
                    </a:ext>
                  </a:extLst>
                </a:gridCol>
                <a:gridCol w="1429799">
                  <a:extLst>
                    <a:ext uri="{9D8B030D-6E8A-4147-A177-3AD203B41FA5}">
                      <a16:colId xmlns:a16="http://schemas.microsoft.com/office/drawing/2014/main" val="3531996045"/>
                    </a:ext>
                  </a:extLst>
                </a:gridCol>
                <a:gridCol w="1709247">
                  <a:extLst>
                    <a:ext uri="{9D8B030D-6E8A-4147-A177-3AD203B41FA5}">
                      <a16:colId xmlns:a16="http://schemas.microsoft.com/office/drawing/2014/main" val="4256788970"/>
                    </a:ext>
                  </a:extLst>
                </a:gridCol>
                <a:gridCol w="1709247">
                  <a:extLst>
                    <a:ext uri="{9D8B030D-6E8A-4147-A177-3AD203B41FA5}">
                      <a16:colId xmlns:a16="http://schemas.microsoft.com/office/drawing/2014/main" val="415183738"/>
                    </a:ext>
                  </a:extLst>
                </a:gridCol>
              </a:tblGrid>
              <a:tr h="301551">
                <a:tc>
                  <a:txBody>
                    <a:bodyPr/>
                    <a:lstStyle/>
                    <a:p>
                      <a:r>
                        <a:rPr lang="en-GB" sz="1200" u="none" dirty="0">
                          <a:solidFill>
                            <a:schemeClr val="tx1"/>
                          </a:solidFill>
                        </a:rPr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u="none" dirty="0">
                          <a:solidFill>
                            <a:schemeClr val="tx1"/>
                          </a:solidFill>
                        </a:rPr>
                        <a:t>CPU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u="none" dirty="0">
                          <a:solidFill>
                            <a:schemeClr val="tx1"/>
                          </a:solidFill>
                        </a:rPr>
                        <a:t>GPU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u="none" dirty="0">
                          <a:solidFill>
                            <a:schemeClr val="tx1"/>
                          </a:solidFill>
                        </a:rPr>
                        <a:t>Compiler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u="none" dirty="0">
                          <a:solidFill>
                            <a:schemeClr val="tx1"/>
                          </a:solidFill>
                        </a:rPr>
                        <a:t>Main CPU Library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u="none" dirty="0">
                          <a:solidFill>
                            <a:schemeClr val="tx1"/>
                          </a:solidFill>
                        </a:rPr>
                        <a:t>Main GPU Library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646975"/>
                  </a:ext>
                </a:extLst>
              </a:tr>
              <a:tr h="313604">
                <a:tc>
                  <a:txBody>
                    <a:bodyPr/>
                    <a:lstStyle/>
                    <a:p>
                      <a:r>
                        <a:rPr lang="en-GB" sz="1200" dirty="0"/>
                        <a:t>DAWN</a:t>
                      </a:r>
                      <a:br>
                        <a:rPr lang="en-GB" sz="1200" dirty="0"/>
                      </a:br>
                      <a:r>
                        <a:rPr lang="en-GB" sz="1050" dirty="0"/>
                        <a:t>(University of Cambridge)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Intel Xeon Platinum 8468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Intel Data </a:t>
                      </a:r>
                      <a:r>
                        <a:rPr lang="en-GB" sz="1200" dirty="0" err="1"/>
                        <a:t>Center</a:t>
                      </a:r>
                      <a:r>
                        <a:rPr lang="en-GB" sz="1200" dirty="0"/>
                        <a:t> GPU Max 1550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/>
                        <a:t>icpx</a:t>
                      </a:r>
                      <a:r>
                        <a:rPr lang="en-GB" sz="1200" dirty="0"/>
                        <a:t> 2024.1.0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/>
                        <a:t>OneMKL</a:t>
                      </a:r>
                      <a:r>
                        <a:rPr lang="en-GB" sz="1200" dirty="0"/>
                        <a:t> 2024.1</a:t>
                      </a:r>
                      <a:br>
                        <a:rPr lang="en-GB" sz="1200" dirty="0"/>
                      </a:br>
                      <a:r>
                        <a:rPr lang="en-GB" sz="1050" dirty="0"/>
                        <a:t>CBLAS interface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/>
                        <a:t>OneMKL</a:t>
                      </a:r>
                      <a:r>
                        <a:rPr lang="en-GB" sz="1200" dirty="0"/>
                        <a:t> 2024.1</a:t>
                      </a:r>
                      <a:br>
                        <a:rPr lang="en-GB" sz="1200" dirty="0"/>
                      </a:br>
                      <a:r>
                        <a:rPr lang="en-GB" sz="1050" dirty="0"/>
                        <a:t>DPC++ interface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4473972"/>
                  </a:ext>
                </a:extLst>
              </a:tr>
              <a:tr h="321717">
                <a:tc>
                  <a:txBody>
                    <a:bodyPr/>
                    <a:lstStyle/>
                    <a:p>
                      <a:r>
                        <a:rPr lang="en-GB" sz="1200" dirty="0"/>
                        <a:t>LUMI</a:t>
                      </a:r>
                      <a:br>
                        <a:rPr lang="en-GB" sz="1200" dirty="0"/>
                      </a:br>
                      <a:r>
                        <a:rPr lang="en-GB" sz="1050" dirty="0"/>
                        <a:t>(</a:t>
                      </a:r>
                      <a:r>
                        <a:rPr lang="en-GB" sz="1050" dirty="0" err="1"/>
                        <a:t>EuroHPC</a:t>
                      </a:r>
                      <a:r>
                        <a:rPr lang="en-GB" sz="1050" dirty="0"/>
                        <a:t>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AMD EPYC 7A53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AMD MI250X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g++ 7.5</a:t>
                      </a:r>
                      <a:br>
                        <a:rPr lang="en-GB" sz="1200" dirty="0"/>
                      </a:br>
                      <a:r>
                        <a:rPr lang="en-GB" sz="1200" dirty="0" err="1"/>
                        <a:t>hipcc</a:t>
                      </a:r>
                      <a:r>
                        <a:rPr lang="en-GB" sz="1200" dirty="0"/>
                        <a:t> 5.2.3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AOCL 4.1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/>
                        <a:t>rocBLAS</a:t>
                      </a:r>
                      <a:r>
                        <a:rPr lang="en-GB" sz="1200" dirty="0"/>
                        <a:t> 5.2.3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4006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Isambard-AI</a:t>
                      </a:r>
                      <a:r>
                        <a:rPr lang="en-GB" sz="1200" baseline="30000" dirty="0"/>
                        <a:t>1</a:t>
                      </a:r>
                      <a:br>
                        <a:rPr lang="en-GB" sz="1200" dirty="0"/>
                      </a:br>
                      <a:r>
                        <a:rPr lang="en-GB" sz="1050" dirty="0"/>
                        <a:t>(University of Bristol)</a:t>
                      </a:r>
                      <a:endParaRPr lang="en-GB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NVIDIA Grace-Hopper GH200 Superchip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/>
                        <a:t>nvc</a:t>
                      </a:r>
                      <a:r>
                        <a:rPr lang="en-GB" sz="1200" dirty="0"/>
                        <a:t>++ 24.5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NVPL 24.7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/>
                        <a:t>cuBLAS</a:t>
                      </a:r>
                      <a:r>
                        <a:rPr lang="en-GB" sz="1200" dirty="0"/>
                        <a:t> 24.5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9723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626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05F121-471F-073E-ABB9-AE7285B50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55369-A840-9731-4BDC-4BAEB23A5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48" y="253704"/>
            <a:ext cx="10515600" cy="769122"/>
          </a:xfrm>
        </p:spPr>
        <p:txBody>
          <a:bodyPr>
            <a:normAutofit/>
          </a:bodyPr>
          <a:lstStyle/>
          <a:p>
            <a:r>
              <a:rPr lang="en-US" sz="3600" u="sng" dirty="0"/>
              <a:t>Results – Square GEMM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2BAED2-904C-5A25-8760-4690AFE64007}"/>
              </a:ext>
            </a:extLst>
          </p:cNvPr>
          <p:cNvSpPr txBox="1"/>
          <p:nvPr/>
        </p:nvSpPr>
        <p:spPr>
          <a:xfrm rot="2700000">
            <a:off x="11355899" y="824099"/>
            <a:ext cx="2272246" cy="228600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1FED634-9CC5-7684-DF43-6927BAEA8A90}"/>
              </a:ext>
            </a:extLst>
          </p:cNvPr>
          <p:cNvSpPr txBox="1"/>
          <p:nvPr/>
        </p:nvSpPr>
        <p:spPr>
          <a:xfrm rot="2700000">
            <a:off x="11022440" y="2126311"/>
            <a:ext cx="678632" cy="68274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4605FB2-E2FD-ABDB-585E-4CCF8132E2D2}"/>
              </a:ext>
            </a:extLst>
          </p:cNvPr>
          <p:cNvSpPr txBox="1"/>
          <p:nvPr/>
        </p:nvSpPr>
        <p:spPr>
          <a:xfrm rot="2700000">
            <a:off x="-1733647" y="4485141"/>
            <a:ext cx="2272246" cy="2286000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363674A-2CC7-A3B1-B3EE-436C70375B94}"/>
              </a:ext>
            </a:extLst>
          </p:cNvPr>
          <p:cNvSpPr txBox="1"/>
          <p:nvPr/>
        </p:nvSpPr>
        <p:spPr>
          <a:xfrm rot="2700000">
            <a:off x="260979" y="5709136"/>
            <a:ext cx="533885" cy="537117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3" name="Slide Number Placeholder 4">
            <a:extLst>
              <a:ext uri="{FF2B5EF4-FFF2-40B4-BE49-F238E27FC236}">
                <a16:creationId xmlns:a16="http://schemas.microsoft.com/office/drawing/2014/main" id="{E7B2C5D9-A71F-DC49-2978-8B2F3548D189}"/>
              </a:ext>
            </a:extLst>
          </p:cNvPr>
          <p:cNvSpPr txBox="1">
            <a:spLocks/>
          </p:cNvSpPr>
          <p:nvPr/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13AAF9EC-8472-8C4B-9CAA-CFD19EC3D15B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52ED05D-A32D-813B-9834-4BBAEE62D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6346" y="6384026"/>
            <a:ext cx="4399307" cy="365125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UoB</a:t>
            </a:r>
            <a:r>
              <a:rPr lang="en-US" dirty="0"/>
              <a:t>-HPC/GPU-BLAS-Offload-Benchmark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FDF007-D29F-AFDF-7450-64593E2B7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867" y="99522"/>
            <a:ext cx="1452708" cy="4201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C8B2BB-14D6-A2B8-8406-7D5061039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296" y="1177008"/>
            <a:ext cx="4928400" cy="1671875"/>
          </a:xfrm>
          <a:prstGeom prst="rect">
            <a:avLst/>
          </a:prstGeom>
        </p:spPr>
      </p:pic>
      <p:pic>
        <p:nvPicPr>
          <p:cNvPr id="18" name="Picture 17" descr="A graph with lines and colors&#10;&#10;Description automatically generated">
            <a:extLst>
              <a:ext uri="{FF2B5EF4-FFF2-40B4-BE49-F238E27FC236}">
                <a16:creationId xmlns:a16="http://schemas.microsoft.com/office/drawing/2014/main" id="{183E999C-ED28-79E5-3FCA-CC7AE56FC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038" y="1179318"/>
            <a:ext cx="4928400" cy="1667253"/>
          </a:xfrm>
          <a:prstGeom prst="rect">
            <a:avLst/>
          </a:prstGeom>
        </p:spPr>
      </p:pic>
      <p:pic>
        <p:nvPicPr>
          <p:cNvPr id="20" name="Picture 19" descr="A black screen with white lines&#10;&#10;Description automatically generated">
            <a:extLst>
              <a:ext uri="{FF2B5EF4-FFF2-40B4-BE49-F238E27FC236}">
                <a16:creationId xmlns:a16="http://schemas.microsoft.com/office/drawing/2014/main" id="{AF3C45A4-43E1-4D61-5A3D-67732E537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3696" y="4525229"/>
            <a:ext cx="4928400" cy="1667253"/>
          </a:xfrm>
          <a:prstGeom prst="rect">
            <a:avLst/>
          </a:prstGeom>
        </p:spPr>
      </p:pic>
      <p:pic>
        <p:nvPicPr>
          <p:cNvPr id="22" name="Picture 21" descr="A screen shot of a graph&#10;&#10;Description automatically generated">
            <a:extLst>
              <a:ext uri="{FF2B5EF4-FFF2-40B4-BE49-F238E27FC236}">
                <a16:creationId xmlns:a16="http://schemas.microsoft.com/office/drawing/2014/main" id="{BBC22568-F601-788D-2545-AC66651C4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296" y="4517158"/>
            <a:ext cx="4928400" cy="1667253"/>
          </a:xfrm>
          <a:prstGeom prst="rect">
            <a:avLst/>
          </a:prstGeom>
        </p:spPr>
      </p:pic>
      <p:pic>
        <p:nvPicPr>
          <p:cNvPr id="24" name="Picture 23" descr="A graph with lines and colors&#10;&#10;Description automatically generated">
            <a:extLst>
              <a:ext uri="{FF2B5EF4-FFF2-40B4-BE49-F238E27FC236}">
                <a16:creationId xmlns:a16="http://schemas.microsoft.com/office/drawing/2014/main" id="{0C76FF0C-09B8-A1D1-4DF8-B961080B59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2038" y="2850144"/>
            <a:ext cx="4928400" cy="1667253"/>
          </a:xfrm>
          <a:prstGeom prst="rect">
            <a:avLst/>
          </a:prstGeom>
        </p:spPr>
      </p:pic>
      <p:pic>
        <p:nvPicPr>
          <p:cNvPr id="26" name="Picture 25" descr="A graph with lines and numbers&#10;&#10;Description automatically generated with medium confidence">
            <a:extLst>
              <a:ext uri="{FF2B5EF4-FFF2-40B4-BE49-F238E27FC236}">
                <a16:creationId xmlns:a16="http://schemas.microsoft.com/office/drawing/2014/main" id="{6BE788DD-6553-BFB1-026F-0C51088E3C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5296" y="2847834"/>
            <a:ext cx="4928400" cy="166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02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FF0F23-9927-2677-1BFB-98DF5D27E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9F4D2-6441-412B-DDCF-80E29C2AF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48" y="253704"/>
            <a:ext cx="10515600" cy="769122"/>
          </a:xfrm>
        </p:spPr>
        <p:txBody>
          <a:bodyPr>
            <a:normAutofit/>
          </a:bodyPr>
          <a:lstStyle/>
          <a:p>
            <a:r>
              <a:rPr lang="en-US" sz="3600" u="sng" dirty="0"/>
              <a:t>Results – Square GEMV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DA7306-D253-6EFB-E7BD-6A4F708ECEF8}"/>
              </a:ext>
            </a:extLst>
          </p:cNvPr>
          <p:cNvSpPr txBox="1"/>
          <p:nvPr/>
        </p:nvSpPr>
        <p:spPr>
          <a:xfrm rot="2700000">
            <a:off x="11355899" y="824099"/>
            <a:ext cx="2272246" cy="228600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71AE1D5-5093-3F36-A895-B17A36705841}"/>
              </a:ext>
            </a:extLst>
          </p:cNvPr>
          <p:cNvSpPr txBox="1"/>
          <p:nvPr/>
        </p:nvSpPr>
        <p:spPr>
          <a:xfrm rot="2700000">
            <a:off x="11022440" y="2126311"/>
            <a:ext cx="678632" cy="68274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834AAA0-D261-A0B0-5EE4-45EC065B2955}"/>
              </a:ext>
            </a:extLst>
          </p:cNvPr>
          <p:cNvSpPr txBox="1"/>
          <p:nvPr/>
        </p:nvSpPr>
        <p:spPr>
          <a:xfrm rot="2700000">
            <a:off x="-1733647" y="4485141"/>
            <a:ext cx="2272246" cy="2286000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0225265-7FAC-51FD-901A-E0A7AED56C96}"/>
              </a:ext>
            </a:extLst>
          </p:cNvPr>
          <p:cNvSpPr txBox="1"/>
          <p:nvPr/>
        </p:nvSpPr>
        <p:spPr>
          <a:xfrm rot="2700000">
            <a:off x="260979" y="5709136"/>
            <a:ext cx="533885" cy="537117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3" name="Slide Number Placeholder 4">
            <a:extLst>
              <a:ext uri="{FF2B5EF4-FFF2-40B4-BE49-F238E27FC236}">
                <a16:creationId xmlns:a16="http://schemas.microsoft.com/office/drawing/2014/main" id="{76BBC1CE-BC65-2F4C-50E9-757693B653B2}"/>
              </a:ext>
            </a:extLst>
          </p:cNvPr>
          <p:cNvSpPr txBox="1">
            <a:spLocks/>
          </p:cNvSpPr>
          <p:nvPr/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13AAF9EC-8472-8C4B-9CAA-CFD19EC3D15B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3745FD27-6ECC-A00C-8773-89BA32486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6346" y="6384026"/>
            <a:ext cx="4399307" cy="365125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UoB</a:t>
            </a:r>
            <a:r>
              <a:rPr lang="en-US" dirty="0"/>
              <a:t>-HPC/GPU-BLAS-Offload-Benchmark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D29C97-0275-DD18-D7EA-2ABB529FC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867" y="99522"/>
            <a:ext cx="1452708" cy="420174"/>
          </a:xfrm>
          <a:prstGeom prst="rect">
            <a:avLst/>
          </a:prstGeom>
        </p:spPr>
      </p:pic>
      <p:pic>
        <p:nvPicPr>
          <p:cNvPr id="7" name="Picture 6" descr="A graph on a black background&#10;&#10;Description automatically generated">
            <a:extLst>
              <a:ext uri="{FF2B5EF4-FFF2-40B4-BE49-F238E27FC236}">
                <a16:creationId xmlns:a16="http://schemas.microsoft.com/office/drawing/2014/main" id="{20DEBB9A-8E2D-136C-E82B-58A66060D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848" y="1117207"/>
            <a:ext cx="4928400" cy="1667253"/>
          </a:xfrm>
          <a:prstGeom prst="rect">
            <a:avLst/>
          </a:prstGeom>
        </p:spPr>
      </p:pic>
      <p:pic>
        <p:nvPicPr>
          <p:cNvPr id="10" name="Picture 9" descr="A screen shot of a black screen&#10;&#10;Description automatically generated">
            <a:extLst>
              <a:ext uri="{FF2B5EF4-FFF2-40B4-BE49-F238E27FC236}">
                <a16:creationId xmlns:a16="http://schemas.microsoft.com/office/drawing/2014/main" id="{30C60D94-AEBE-9109-DE82-9D5CD88EA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448" y="1117206"/>
            <a:ext cx="4928400" cy="1667253"/>
          </a:xfrm>
          <a:prstGeom prst="rect">
            <a:avLst/>
          </a:prstGeom>
        </p:spPr>
      </p:pic>
      <p:pic>
        <p:nvPicPr>
          <p:cNvPr id="12" name="Picture 11" descr="A screen shot of a graph&#10;&#10;Description automatically generated">
            <a:extLst>
              <a:ext uri="{FF2B5EF4-FFF2-40B4-BE49-F238E27FC236}">
                <a16:creationId xmlns:a16="http://schemas.microsoft.com/office/drawing/2014/main" id="{9AAF42E2-F1D0-3D7A-2CEC-C65795D750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848" y="4642107"/>
            <a:ext cx="4928400" cy="1667253"/>
          </a:xfrm>
          <a:prstGeom prst="rect">
            <a:avLst/>
          </a:prstGeom>
        </p:spPr>
      </p:pic>
      <p:pic>
        <p:nvPicPr>
          <p:cNvPr id="14" name="Picture 13" descr="A screen shot of a black screen&#10;&#10;Description automatically generated">
            <a:extLst>
              <a:ext uri="{FF2B5EF4-FFF2-40B4-BE49-F238E27FC236}">
                <a16:creationId xmlns:a16="http://schemas.microsoft.com/office/drawing/2014/main" id="{AA065BA4-439C-950B-D877-AD0575C476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060" y="4642106"/>
            <a:ext cx="4928400" cy="1667253"/>
          </a:xfrm>
          <a:prstGeom prst="rect">
            <a:avLst/>
          </a:prstGeom>
        </p:spPr>
      </p:pic>
      <p:pic>
        <p:nvPicPr>
          <p:cNvPr id="16" name="Picture 15" descr="A graph with lines and colors&#10;&#10;Description automatically generated with medium confidence">
            <a:extLst>
              <a:ext uri="{FF2B5EF4-FFF2-40B4-BE49-F238E27FC236}">
                <a16:creationId xmlns:a16="http://schemas.microsoft.com/office/drawing/2014/main" id="{C8488E8F-580C-96D1-7DF6-9CCC12F1F9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848" y="2878841"/>
            <a:ext cx="4928400" cy="1667253"/>
          </a:xfrm>
          <a:prstGeom prst="rect">
            <a:avLst/>
          </a:prstGeom>
        </p:spPr>
      </p:pic>
      <p:pic>
        <p:nvPicPr>
          <p:cNvPr id="18" name="Picture 17" descr="A graph on a black background&#10;&#10;Description automatically generated">
            <a:extLst>
              <a:ext uri="{FF2B5EF4-FFF2-40B4-BE49-F238E27FC236}">
                <a16:creationId xmlns:a16="http://schemas.microsoft.com/office/drawing/2014/main" id="{9C68C2BA-51CB-6D7D-FC22-3414AD804B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448" y="2878841"/>
            <a:ext cx="4928400" cy="166725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1E86858-353B-4808-4A9D-8D80C78E0C1D}"/>
              </a:ext>
            </a:extLst>
          </p:cNvPr>
          <p:cNvSpPr/>
          <p:nvPr/>
        </p:nvSpPr>
        <p:spPr>
          <a:xfrm>
            <a:off x="5952038" y="3147590"/>
            <a:ext cx="77190" cy="1128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7F5EEE-0C0E-959F-B23F-77D2D0FF2FC3}"/>
              </a:ext>
            </a:extLst>
          </p:cNvPr>
          <p:cNvSpPr/>
          <p:nvPr/>
        </p:nvSpPr>
        <p:spPr>
          <a:xfrm>
            <a:off x="5952038" y="4911153"/>
            <a:ext cx="77190" cy="1128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275E23-B777-14A6-11DC-1906D3F795ED}"/>
              </a:ext>
            </a:extLst>
          </p:cNvPr>
          <p:cNvSpPr/>
          <p:nvPr/>
        </p:nvSpPr>
        <p:spPr>
          <a:xfrm>
            <a:off x="1100828" y="4911153"/>
            <a:ext cx="77190" cy="1128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D9A3F7-C123-655F-ABC1-33C87B47F459}"/>
              </a:ext>
            </a:extLst>
          </p:cNvPr>
          <p:cNvSpPr/>
          <p:nvPr/>
        </p:nvSpPr>
        <p:spPr>
          <a:xfrm>
            <a:off x="1023638" y="3147590"/>
            <a:ext cx="77190" cy="1128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8A31263-A773-DC42-EC7A-68F9D04AD98B}"/>
              </a:ext>
            </a:extLst>
          </p:cNvPr>
          <p:cNvSpPr/>
          <p:nvPr/>
        </p:nvSpPr>
        <p:spPr>
          <a:xfrm>
            <a:off x="1023638" y="1384710"/>
            <a:ext cx="77190" cy="1128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5A5F7DF-C034-62E0-E796-D4F20DE60385}"/>
              </a:ext>
            </a:extLst>
          </p:cNvPr>
          <p:cNvSpPr/>
          <p:nvPr/>
        </p:nvSpPr>
        <p:spPr>
          <a:xfrm>
            <a:off x="5952038" y="1384710"/>
            <a:ext cx="77190" cy="1128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0315BB-6EC7-C1DD-7406-2A13C558F48C}"/>
              </a:ext>
            </a:extLst>
          </p:cNvPr>
          <p:cNvSpPr txBox="1"/>
          <p:nvPr/>
        </p:nvSpPr>
        <p:spPr>
          <a:xfrm rot="16200000" flipH="1">
            <a:off x="5900271" y="3184594"/>
            <a:ext cx="18072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" dirty="0">
                <a:solidFill>
                  <a:srgbClr val="5B5B5B"/>
                </a:solidFill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DE99BB-8467-71A1-6F89-52DBD6A535FA}"/>
              </a:ext>
            </a:extLst>
          </p:cNvPr>
          <p:cNvSpPr txBox="1"/>
          <p:nvPr/>
        </p:nvSpPr>
        <p:spPr>
          <a:xfrm rot="16200000" flipH="1">
            <a:off x="5900271" y="4941714"/>
            <a:ext cx="18072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" dirty="0">
                <a:solidFill>
                  <a:srgbClr val="5B5B5B"/>
                </a:solidFill>
              </a:rPr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474959-933D-8075-25C9-FAAB28A5AA43}"/>
              </a:ext>
            </a:extLst>
          </p:cNvPr>
          <p:cNvSpPr txBox="1"/>
          <p:nvPr/>
        </p:nvSpPr>
        <p:spPr>
          <a:xfrm rot="16200000" flipH="1">
            <a:off x="1039483" y="4941713"/>
            <a:ext cx="18072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" dirty="0">
                <a:solidFill>
                  <a:srgbClr val="5B5B5B"/>
                </a:solidFill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1932D5-9F11-E3C7-4946-9AE04769B8A3}"/>
              </a:ext>
            </a:extLst>
          </p:cNvPr>
          <p:cNvSpPr txBox="1"/>
          <p:nvPr/>
        </p:nvSpPr>
        <p:spPr>
          <a:xfrm rot="16200000" flipH="1">
            <a:off x="971871" y="3184942"/>
            <a:ext cx="18072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" dirty="0">
                <a:solidFill>
                  <a:srgbClr val="5B5B5B"/>
                </a:solidFill>
              </a:rPr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8410A6-F8E9-2BC5-8A4C-5D0F761E7CC6}"/>
              </a:ext>
            </a:extLst>
          </p:cNvPr>
          <p:cNvSpPr txBox="1"/>
          <p:nvPr/>
        </p:nvSpPr>
        <p:spPr>
          <a:xfrm rot="16200000" flipH="1">
            <a:off x="971871" y="1423867"/>
            <a:ext cx="18072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" dirty="0">
                <a:solidFill>
                  <a:srgbClr val="5B5B5B"/>
                </a:solidFill>
              </a:rPr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75ED82-0363-0DF0-B351-85260A96700A}"/>
              </a:ext>
            </a:extLst>
          </p:cNvPr>
          <p:cNvSpPr txBox="1"/>
          <p:nvPr/>
        </p:nvSpPr>
        <p:spPr>
          <a:xfrm rot="16200000" flipH="1">
            <a:off x="5899196" y="1424528"/>
            <a:ext cx="18072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" dirty="0">
                <a:solidFill>
                  <a:srgbClr val="5B5B5B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55585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F9EB12-E5C5-C62D-29F2-2AE19DE48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8E098-4E5E-5B60-E2A8-F223F3A5C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48" y="253704"/>
            <a:ext cx="10515600" cy="769122"/>
          </a:xfrm>
        </p:spPr>
        <p:txBody>
          <a:bodyPr>
            <a:normAutofit/>
          </a:bodyPr>
          <a:lstStyle/>
          <a:p>
            <a:r>
              <a:rPr lang="en-US" sz="3600" u="sng" dirty="0"/>
              <a:t>Results – BLAS Library Oddities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BDB8F5-5A32-98CF-31CB-5335C29BDAB8}"/>
              </a:ext>
            </a:extLst>
          </p:cNvPr>
          <p:cNvSpPr txBox="1"/>
          <p:nvPr/>
        </p:nvSpPr>
        <p:spPr>
          <a:xfrm rot="2700000">
            <a:off x="11355899" y="824099"/>
            <a:ext cx="2272246" cy="228600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97C00F2-252B-8F51-951F-F224975EC7E2}"/>
              </a:ext>
            </a:extLst>
          </p:cNvPr>
          <p:cNvSpPr txBox="1"/>
          <p:nvPr/>
        </p:nvSpPr>
        <p:spPr>
          <a:xfrm rot="2700000">
            <a:off x="11022440" y="2126311"/>
            <a:ext cx="678632" cy="68274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00EB4A3-03C4-BEFA-29CA-4906521FCA0C}"/>
              </a:ext>
            </a:extLst>
          </p:cNvPr>
          <p:cNvSpPr txBox="1"/>
          <p:nvPr/>
        </p:nvSpPr>
        <p:spPr>
          <a:xfrm rot="2700000">
            <a:off x="-1733647" y="4485141"/>
            <a:ext cx="2272246" cy="2286000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5C95558-648D-B88C-D74B-4C80A465F145}"/>
              </a:ext>
            </a:extLst>
          </p:cNvPr>
          <p:cNvSpPr txBox="1"/>
          <p:nvPr/>
        </p:nvSpPr>
        <p:spPr>
          <a:xfrm rot="2700000">
            <a:off x="260979" y="5709136"/>
            <a:ext cx="533885" cy="537117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3" name="Slide Number Placeholder 4">
            <a:extLst>
              <a:ext uri="{FF2B5EF4-FFF2-40B4-BE49-F238E27FC236}">
                <a16:creationId xmlns:a16="http://schemas.microsoft.com/office/drawing/2014/main" id="{250A8768-D081-AF64-7AB6-1EB91C53FC2C}"/>
              </a:ext>
            </a:extLst>
          </p:cNvPr>
          <p:cNvSpPr txBox="1">
            <a:spLocks/>
          </p:cNvSpPr>
          <p:nvPr/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13AAF9EC-8472-8C4B-9CAA-CFD19EC3D15B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6F76AF53-98C4-0F61-ABDA-4544377C3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6346" y="6384026"/>
            <a:ext cx="4399307" cy="365125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UoB</a:t>
            </a:r>
            <a:r>
              <a:rPr lang="en-US" dirty="0"/>
              <a:t>-HPC/GPU-BLAS-Offload-Benchmark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A2BC8E-FCD8-5E6F-B640-4F47230A1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867" y="99522"/>
            <a:ext cx="1452708" cy="420174"/>
          </a:xfrm>
          <a:prstGeom prst="rect">
            <a:avLst/>
          </a:prstGeom>
        </p:spPr>
      </p:pic>
      <p:pic>
        <p:nvPicPr>
          <p:cNvPr id="12" name="Picture 11" descr="A screen shot of a graph&#10;&#10;Description automatically generated">
            <a:extLst>
              <a:ext uri="{FF2B5EF4-FFF2-40B4-BE49-F238E27FC236}">
                <a16:creationId xmlns:a16="http://schemas.microsoft.com/office/drawing/2014/main" id="{CC96C34F-0D63-8A43-69EC-27A2F3DE3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155" y="1121876"/>
            <a:ext cx="4928400" cy="1667253"/>
          </a:xfrm>
          <a:prstGeom prst="rect">
            <a:avLst/>
          </a:prstGeom>
        </p:spPr>
      </p:pic>
      <p:pic>
        <p:nvPicPr>
          <p:cNvPr id="14" name="Picture 13" descr="A screen shot of a black screen&#10;&#10;Description automatically generated">
            <a:extLst>
              <a:ext uri="{FF2B5EF4-FFF2-40B4-BE49-F238E27FC236}">
                <a16:creationId xmlns:a16="http://schemas.microsoft.com/office/drawing/2014/main" id="{50DFB688-B881-7609-ADCD-A4C0315C6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367" y="1121875"/>
            <a:ext cx="4928400" cy="166725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B83902B-7288-F73B-F4A6-5DF31AB5D507}"/>
              </a:ext>
            </a:extLst>
          </p:cNvPr>
          <p:cNvSpPr/>
          <p:nvPr/>
        </p:nvSpPr>
        <p:spPr>
          <a:xfrm>
            <a:off x="1023638" y="1384710"/>
            <a:ext cx="77190" cy="1128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431A5F-4339-55FA-C0B3-70AF59905DA4}"/>
              </a:ext>
            </a:extLst>
          </p:cNvPr>
          <p:cNvSpPr/>
          <p:nvPr/>
        </p:nvSpPr>
        <p:spPr>
          <a:xfrm>
            <a:off x="5952038" y="1384710"/>
            <a:ext cx="77190" cy="1128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38DB37-C233-9502-56D2-CC3268825D39}"/>
              </a:ext>
            </a:extLst>
          </p:cNvPr>
          <p:cNvSpPr txBox="1"/>
          <p:nvPr/>
        </p:nvSpPr>
        <p:spPr>
          <a:xfrm rot="16200000" flipH="1">
            <a:off x="5899196" y="1424528"/>
            <a:ext cx="18072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" dirty="0">
                <a:solidFill>
                  <a:srgbClr val="5B5B5B"/>
                </a:solidFill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720DE6-4855-688E-DAF1-1DCD35FBC634}"/>
              </a:ext>
            </a:extLst>
          </p:cNvPr>
          <p:cNvSpPr/>
          <p:nvPr/>
        </p:nvSpPr>
        <p:spPr>
          <a:xfrm>
            <a:off x="1097527" y="1393851"/>
            <a:ext cx="77190" cy="1128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1C572E-BEC6-EBA1-1D85-CC797DFDB63E}"/>
              </a:ext>
            </a:extLst>
          </p:cNvPr>
          <p:cNvSpPr txBox="1"/>
          <p:nvPr/>
        </p:nvSpPr>
        <p:spPr>
          <a:xfrm rot="16200000" flipH="1">
            <a:off x="1033873" y="1428165"/>
            <a:ext cx="18072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" dirty="0">
                <a:solidFill>
                  <a:srgbClr val="5B5B5B"/>
                </a:solidFill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56F0C-1EB0-BD9D-2264-3743A14CA5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155" y="2975760"/>
            <a:ext cx="4892400" cy="1497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FE7435-6886-A3AA-3EC7-6B4D00FDAB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367" y="2975760"/>
            <a:ext cx="4892400" cy="1497023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32FE067-C86A-BCF7-4C65-43458B0E6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249" y="4549515"/>
            <a:ext cx="9889501" cy="1834510"/>
          </a:xfrm>
        </p:spPr>
        <p:txBody>
          <a:bodyPr>
            <a:normAutofit/>
          </a:bodyPr>
          <a:lstStyle/>
          <a:p>
            <a:pPr marL="0" indent="0" defTabSz="804672">
              <a:spcBef>
                <a:spcPts val="880"/>
              </a:spcBef>
              <a:buNone/>
            </a:pPr>
            <a:r>
              <a:rPr lang="en-US" sz="2400" dirty="0">
                <a:cs typeface="Calibri"/>
              </a:rPr>
              <a:t>At one iteration, many small-&gt;large problems </a:t>
            </a:r>
            <a:r>
              <a:rPr lang="en-US" sz="2400" b="1" i="1" dirty="0">
                <a:cs typeface="Calibri"/>
              </a:rPr>
              <a:t>would</a:t>
            </a:r>
            <a:r>
              <a:rPr lang="en-US" sz="2400" dirty="0">
                <a:cs typeface="Calibri"/>
              </a:rPr>
              <a:t> benefit from GPU</a:t>
            </a:r>
          </a:p>
          <a:p>
            <a:pPr marL="0" indent="0" defTabSz="804672">
              <a:spcBef>
                <a:spcPts val="880"/>
              </a:spcBef>
              <a:buNone/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r>
              <a:rPr lang="en-US" sz="2400" i="1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GPU Offload Threshold 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does not always paint the full picture on its own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600" i="1" dirty="0">
                <a:cs typeface="Calibri"/>
              </a:rPr>
              <a:t>In &lt;5% of problems tested, performance graph showed similar to the above</a:t>
            </a:r>
            <a:endParaRPr lang="en-US" sz="1600" i="1" kern="1200" dirty="0">
              <a:solidFill>
                <a:schemeClr val="tx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905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A7485-0D93-6680-2869-68A8CA5FA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919E6-866E-BD0D-BDA5-49980817B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9758" y="1194716"/>
            <a:ext cx="9711998" cy="4191802"/>
          </a:xfrm>
        </p:spPr>
        <p:txBody>
          <a:bodyPr>
            <a:normAutofit/>
          </a:bodyPr>
          <a:lstStyle/>
          <a:p>
            <a:pPr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No Transfer-Always 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offload thresholds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 for `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Calibri"/>
              </a:rPr>
              <a:t>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` &gt; 1 on DAWN &amp; LUMI</a:t>
            </a:r>
          </a:p>
          <a:p>
            <a:pPr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2000" dirty="0">
                <a:cs typeface="Calibri"/>
              </a:rPr>
              <a:t>All GPU data transfer types yielded very similar results on Isambard-AI</a:t>
            </a:r>
          </a:p>
          <a:p>
            <a:pPr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2000" dirty="0">
                <a:cs typeface="Calibri"/>
              </a:rPr>
              <a:t>USM performance compared to Transfer-Once in-line with square GEMM</a:t>
            </a:r>
          </a:p>
          <a:p>
            <a:pPr defTabSz="804672">
              <a:spcBef>
                <a:spcPts val="880"/>
              </a:spcBef>
              <a:buFont typeface="Wingdings" pitchFamily="2" charset="2"/>
              <a:buChar char="§"/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defTabSz="804672">
              <a:spcBef>
                <a:spcPts val="880"/>
              </a:spcBef>
              <a:buFont typeface="Wingdings" pitchFamily="2" charset="2"/>
              <a:buChar char="§"/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650F95-DFFB-7F81-2910-71E3F06A0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48" y="253704"/>
            <a:ext cx="10515600" cy="769122"/>
          </a:xfrm>
        </p:spPr>
        <p:txBody>
          <a:bodyPr>
            <a:normAutofit/>
          </a:bodyPr>
          <a:lstStyle/>
          <a:p>
            <a:r>
              <a:rPr lang="en-US" sz="3600" u="sng" dirty="0"/>
              <a:t>Results – Non-Square GEMM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9435D7-3CC7-5DC2-D0B4-A52FD38C7935}"/>
              </a:ext>
            </a:extLst>
          </p:cNvPr>
          <p:cNvSpPr txBox="1"/>
          <p:nvPr/>
        </p:nvSpPr>
        <p:spPr>
          <a:xfrm rot="2700000">
            <a:off x="11355899" y="824099"/>
            <a:ext cx="2272246" cy="228600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9701EA4-85C1-9BD8-4778-466B392B386F}"/>
              </a:ext>
            </a:extLst>
          </p:cNvPr>
          <p:cNvSpPr txBox="1"/>
          <p:nvPr/>
        </p:nvSpPr>
        <p:spPr>
          <a:xfrm rot="2700000">
            <a:off x="11022440" y="2126311"/>
            <a:ext cx="678632" cy="68274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62C4ADE-0897-CC04-06F6-C6FE98B645D5}"/>
              </a:ext>
            </a:extLst>
          </p:cNvPr>
          <p:cNvSpPr txBox="1"/>
          <p:nvPr/>
        </p:nvSpPr>
        <p:spPr>
          <a:xfrm rot="2700000">
            <a:off x="-1733647" y="4485141"/>
            <a:ext cx="2272246" cy="2286000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65D4900-C1D7-61BF-2BD9-2B7D72F21377}"/>
              </a:ext>
            </a:extLst>
          </p:cNvPr>
          <p:cNvSpPr txBox="1"/>
          <p:nvPr/>
        </p:nvSpPr>
        <p:spPr>
          <a:xfrm rot="2700000">
            <a:off x="260979" y="5709136"/>
            <a:ext cx="533885" cy="537117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3" name="Slide Number Placeholder 4">
            <a:extLst>
              <a:ext uri="{FF2B5EF4-FFF2-40B4-BE49-F238E27FC236}">
                <a16:creationId xmlns:a16="http://schemas.microsoft.com/office/drawing/2014/main" id="{57FA5B64-DADD-F9C2-F7D3-2ACB57EE1AB4}"/>
              </a:ext>
            </a:extLst>
          </p:cNvPr>
          <p:cNvSpPr txBox="1">
            <a:spLocks/>
          </p:cNvSpPr>
          <p:nvPr/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13AAF9EC-8472-8C4B-9CAA-CFD19EC3D15B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C910C373-373F-0973-AE6D-5E083C0BE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6346" y="6384026"/>
            <a:ext cx="4399307" cy="365125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UoB</a:t>
            </a:r>
            <a:r>
              <a:rPr lang="en-US" dirty="0"/>
              <a:t>-HPC/GPU-BLAS-Offload-Benchmark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91075-8C3A-3186-6909-2DFDDCFFB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867" y="99522"/>
            <a:ext cx="1452708" cy="420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1B523F-9381-87CA-F681-F04DE1B8A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1313" y="2633895"/>
            <a:ext cx="7069373" cy="3167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8A67AB-30E1-C57A-F038-593E6FB6A7E5}"/>
              </a:ext>
            </a:extLst>
          </p:cNvPr>
          <p:cNvSpPr txBox="1"/>
          <p:nvPr/>
        </p:nvSpPr>
        <p:spPr>
          <a:xfrm>
            <a:off x="3685724" y="5801279"/>
            <a:ext cx="4820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Iteration count at which </a:t>
            </a:r>
            <a:r>
              <a:rPr lang="en-GB" sz="1400" i="1" dirty="0"/>
              <a:t>offload threshold</a:t>
            </a:r>
            <a:r>
              <a:rPr lang="en-GB" sz="1400" dirty="0"/>
              <a:t> was first yielded. </a:t>
            </a:r>
          </a:p>
          <a:p>
            <a:pPr algn="ctr"/>
            <a:r>
              <a:rPr lang="en-GB" sz="1400" dirty="0"/>
              <a:t>SGEMM : DGEMM</a:t>
            </a:r>
          </a:p>
        </p:txBody>
      </p:sp>
    </p:spTree>
    <p:extLst>
      <p:ext uri="{BB962C8B-B14F-4D97-AF65-F5344CB8AC3E}">
        <p14:creationId xmlns:p14="http://schemas.microsoft.com/office/powerpoint/2010/main" val="3482771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E08430-CA82-7623-278D-796C79E82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42681-9954-66C8-4362-72C40C7D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48" y="253704"/>
            <a:ext cx="10515600" cy="769122"/>
          </a:xfrm>
        </p:spPr>
        <p:txBody>
          <a:bodyPr>
            <a:normAutofit/>
          </a:bodyPr>
          <a:lstStyle/>
          <a:p>
            <a:r>
              <a:rPr lang="en-US" sz="3600" u="sng" dirty="0"/>
              <a:t>Results – Non-Square GEMV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E98947-0357-C6F2-405E-905CBBE7E8CE}"/>
              </a:ext>
            </a:extLst>
          </p:cNvPr>
          <p:cNvSpPr txBox="1"/>
          <p:nvPr/>
        </p:nvSpPr>
        <p:spPr>
          <a:xfrm rot="2700000">
            <a:off x="11355899" y="824099"/>
            <a:ext cx="2272246" cy="228600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15701DA-72A7-422E-CB5D-5F1857AA5123}"/>
              </a:ext>
            </a:extLst>
          </p:cNvPr>
          <p:cNvSpPr txBox="1"/>
          <p:nvPr/>
        </p:nvSpPr>
        <p:spPr>
          <a:xfrm rot="2700000">
            <a:off x="11022440" y="2126311"/>
            <a:ext cx="678632" cy="68274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6851A51-D701-CC26-8A31-6C25849B279D}"/>
              </a:ext>
            </a:extLst>
          </p:cNvPr>
          <p:cNvSpPr txBox="1"/>
          <p:nvPr/>
        </p:nvSpPr>
        <p:spPr>
          <a:xfrm rot="2700000">
            <a:off x="-1733647" y="4485141"/>
            <a:ext cx="2272246" cy="2286000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D85730B-8687-DE11-D0F6-300FE1836BB9}"/>
              </a:ext>
            </a:extLst>
          </p:cNvPr>
          <p:cNvSpPr txBox="1"/>
          <p:nvPr/>
        </p:nvSpPr>
        <p:spPr>
          <a:xfrm rot="2700000">
            <a:off x="260979" y="5709136"/>
            <a:ext cx="533885" cy="537117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3" name="Slide Number Placeholder 4">
            <a:extLst>
              <a:ext uri="{FF2B5EF4-FFF2-40B4-BE49-F238E27FC236}">
                <a16:creationId xmlns:a16="http://schemas.microsoft.com/office/drawing/2014/main" id="{AFCE92F4-9639-25B5-5842-68ECE035C8D8}"/>
              </a:ext>
            </a:extLst>
          </p:cNvPr>
          <p:cNvSpPr txBox="1">
            <a:spLocks/>
          </p:cNvSpPr>
          <p:nvPr/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13AAF9EC-8472-8C4B-9CAA-CFD19EC3D15B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3EE2AAF-954F-166A-9138-9D8960F75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6346" y="6384026"/>
            <a:ext cx="4399307" cy="365125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UoB</a:t>
            </a:r>
            <a:r>
              <a:rPr lang="en-US" dirty="0"/>
              <a:t>-HPC/GPU-BLAS-Offload-Benchmark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3615C0-6483-5A56-366E-5A99B64E3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867" y="99522"/>
            <a:ext cx="1452708" cy="420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B9493C-C7DB-2D52-6EA6-9D65322E2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549" y="1590854"/>
            <a:ext cx="7200900" cy="1917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D22C40-D62C-2AF6-C020-6F9FEF95ECE2}"/>
              </a:ext>
            </a:extLst>
          </p:cNvPr>
          <p:cNvSpPr txBox="1"/>
          <p:nvPr/>
        </p:nvSpPr>
        <p:spPr>
          <a:xfrm>
            <a:off x="3685724" y="3525935"/>
            <a:ext cx="4820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Iteration count at which </a:t>
            </a:r>
            <a:r>
              <a:rPr lang="en-GB" sz="1400" i="1" dirty="0"/>
              <a:t>offload threshold</a:t>
            </a:r>
            <a:r>
              <a:rPr lang="en-GB" sz="1400" dirty="0"/>
              <a:t> was first yielded. </a:t>
            </a:r>
          </a:p>
          <a:p>
            <a:pPr algn="ctr"/>
            <a:r>
              <a:rPr lang="en-GB" sz="1400" dirty="0"/>
              <a:t>SGEMV : DGEMV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4CB7320-C767-57EB-70BF-BCA2FEB4F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0223" y="4441730"/>
            <a:ext cx="9711998" cy="1401695"/>
          </a:xfrm>
        </p:spPr>
        <p:txBody>
          <a:bodyPr>
            <a:normAutofit fontScale="85000" lnSpcReduction="20000"/>
          </a:bodyPr>
          <a:lstStyle/>
          <a:p>
            <a:pPr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No 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offload thresholds 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on DAWN whatsoever</a:t>
            </a:r>
          </a:p>
          <a:p>
            <a:pPr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2000" dirty="0">
                <a:cs typeface="Calibri"/>
              </a:rPr>
              <a:t>LUMI </a:t>
            </a:r>
            <a:r>
              <a:rPr lang="en-US" sz="2000" i="1" dirty="0">
                <a:cs typeface="Calibri"/>
              </a:rPr>
              <a:t>offload thresholds</a:t>
            </a:r>
            <a:r>
              <a:rPr lang="en-US" sz="2000" dirty="0">
                <a:cs typeface="Calibri"/>
              </a:rPr>
              <a:t> stayed large when present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600" i="1" dirty="0">
                <a:cs typeface="Calibri"/>
              </a:rPr>
              <a:t>No Transfer-Once thresholds</a:t>
            </a:r>
          </a:p>
          <a:p>
            <a:pPr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2000" dirty="0">
                <a:cs typeface="Calibri"/>
              </a:rPr>
              <a:t>Isambard-AI </a:t>
            </a:r>
            <a:r>
              <a:rPr lang="en-US" sz="2000" i="1" dirty="0">
                <a:cs typeface="Calibri"/>
              </a:rPr>
              <a:t>offload thresholds</a:t>
            </a:r>
            <a:r>
              <a:rPr lang="en-US" sz="2000" dirty="0">
                <a:cs typeface="Calibri"/>
              </a:rPr>
              <a:t> at 1 iteration often medium-to-large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600" i="1" dirty="0">
                <a:cs typeface="Calibri"/>
              </a:rPr>
              <a:t>Decreased rapidly as iteration count increased</a:t>
            </a:r>
          </a:p>
          <a:p>
            <a:pPr defTabSz="804672">
              <a:spcBef>
                <a:spcPts val="880"/>
              </a:spcBef>
              <a:buFont typeface="Wingdings" pitchFamily="2" charset="2"/>
              <a:buChar char="§"/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defTabSz="804672">
              <a:spcBef>
                <a:spcPts val="880"/>
              </a:spcBef>
              <a:buFont typeface="Wingdings" pitchFamily="2" charset="2"/>
              <a:buChar char="§"/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6662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FD9026-277A-516E-9EFF-D2630EDBB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7F71B3-8016-3B0D-DC8B-1F03C3443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249" y="1222234"/>
            <a:ext cx="9889501" cy="4976859"/>
          </a:xfrm>
        </p:spPr>
        <p:txBody>
          <a:bodyPr>
            <a:normAutofit fontScale="92500" lnSpcReduction="10000"/>
          </a:bodyPr>
          <a:lstStyle/>
          <a:p>
            <a:pPr marL="342900" indent="-342900" defTabSz="804672">
              <a:lnSpc>
                <a:spcPct val="110000"/>
              </a:lnSpc>
              <a:spcBef>
                <a:spcPts val="880"/>
              </a:spcBef>
              <a:buFont typeface="+mj-lt"/>
              <a:buAutoNum type="arabicPeriod"/>
            </a:pPr>
            <a:r>
              <a:rPr lang="en-GB" sz="1800" dirty="0">
                <a:cs typeface="Calibri"/>
              </a:rPr>
              <a:t>How can I know if my GEMM- / GEMV-enabled application will benefit from a GPU before porting the code?</a:t>
            </a:r>
            <a:br>
              <a:rPr lang="en-GB" sz="1800" dirty="0">
                <a:cs typeface="Calibri"/>
              </a:rPr>
            </a:br>
            <a:br>
              <a:rPr lang="en-GB" sz="1800" dirty="0">
                <a:cs typeface="Calibri"/>
              </a:rPr>
            </a:br>
            <a:endParaRPr lang="en-GB" sz="1800" dirty="0">
              <a:cs typeface="Calibri"/>
            </a:endParaRPr>
          </a:p>
          <a:p>
            <a:pPr marL="342900" indent="-342900" defTabSz="804672">
              <a:lnSpc>
                <a:spcPct val="110000"/>
              </a:lnSpc>
              <a:spcBef>
                <a:spcPts val="880"/>
              </a:spcBef>
              <a:buFont typeface="+mj-lt"/>
              <a:buAutoNum type="arabicPeriod"/>
            </a:pPr>
            <a:r>
              <a:rPr lang="en-GB" sz="1800" dirty="0">
                <a:cs typeface="Calibri"/>
              </a:rPr>
              <a:t>Should modern CPUs perform GEMM or GEMV computations in modern heterogeneous systems?</a:t>
            </a:r>
            <a:br>
              <a:rPr lang="en-GB" sz="1800" dirty="0">
                <a:cs typeface="Calibri"/>
              </a:rPr>
            </a:br>
            <a:br>
              <a:rPr lang="en-GB" sz="1800" dirty="0">
                <a:cs typeface="Calibri"/>
              </a:rPr>
            </a:br>
            <a:br>
              <a:rPr lang="en-GB" sz="1800" dirty="0">
                <a:cs typeface="Calibri"/>
              </a:rPr>
            </a:br>
            <a:endParaRPr lang="en-GB" sz="1800" b="1" dirty="0">
              <a:solidFill>
                <a:srgbClr val="AD0000"/>
              </a:solidFill>
              <a:cs typeface="Calibri"/>
            </a:endParaRPr>
          </a:p>
          <a:p>
            <a:pPr marL="342900" indent="-342900" defTabSz="804672">
              <a:lnSpc>
                <a:spcPct val="110000"/>
              </a:lnSpc>
              <a:spcBef>
                <a:spcPts val="880"/>
              </a:spcBef>
              <a:buFont typeface="+mj-lt"/>
              <a:buAutoNum type="arabicPeriod"/>
            </a:pPr>
            <a:r>
              <a:rPr lang="en-GB" sz="1800" dirty="0">
                <a:cs typeface="Calibri"/>
              </a:rPr>
              <a:t>Do the following mantras still hold true for SoC devices?</a:t>
            </a:r>
          </a:p>
          <a:p>
            <a:pPr marL="800100" lvl="1" indent="-342900" defTabSz="804672">
              <a:lnSpc>
                <a:spcPct val="110000"/>
              </a:lnSpc>
              <a:spcBef>
                <a:spcPts val="880"/>
              </a:spcBef>
              <a:buFont typeface="+mj-lt"/>
              <a:buAutoNum type="arabicPeriod"/>
            </a:pPr>
            <a:r>
              <a:rPr lang="en-GB" sz="1400" dirty="0">
                <a:cs typeface="Calibri"/>
              </a:rPr>
              <a:t>GEMM typically performs better on GPU</a:t>
            </a:r>
            <a:endParaRPr lang="en-GB" sz="1400" b="1" dirty="0">
              <a:cs typeface="Calibri"/>
            </a:endParaRPr>
          </a:p>
          <a:p>
            <a:pPr marL="800100" lvl="1" indent="-342900" defTabSz="804672">
              <a:lnSpc>
                <a:spcPct val="110000"/>
              </a:lnSpc>
              <a:spcBef>
                <a:spcPts val="880"/>
              </a:spcBef>
              <a:buFont typeface="+mj-lt"/>
              <a:buAutoNum type="arabicPeriod"/>
            </a:pPr>
            <a:r>
              <a:rPr lang="en-GB" sz="1400" dirty="0">
                <a:cs typeface="Calibri"/>
              </a:rPr>
              <a:t>GEMV typically performs better on CPU</a:t>
            </a:r>
            <a:endParaRPr lang="en-GB" sz="1400" b="1" dirty="0">
              <a:solidFill>
                <a:srgbClr val="AD0000"/>
              </a:solidFill>
              <a:cs typeface="Calibri"/>
            </a:endParaRPr>
          </a:p>
          <a:p>
            <a:pPr marL="457200" lvl="1" indent="0" defTabSz="804672">
              <a:lnSpc>
                <a:spcPct val="110000"/>
              </a:lnSpc>
              <a:spcBef>
                <a:spcPts val="880"/>
              </a:spcBef>
              <a:buNone/>
            </a:pPr>
            <a:r>
              <a:rPr lang="en-GB" sz="1800" b="1" kern="1200" dirty="0">
                <a:solidFill>
                  <a:srgbClr val="AD0000"/>
                </a:solidFill>
                <a:latin typeface="+mn-lt"/>
                <a:ea typeface="+mn-ea"/>
                <a:cs typeface="Calibri"/>
              </a:rPr>
              <a:t>GPUs on SoCs dominate for </a:t>
            </a:r>
            <a:r>
              <a:rPr lang="en-GB" sz="1800" b="1" i="1" u="sng" kern="1200" dirty="0">
                <a:solidFill>
                  <a:srgbClr val="AD0000"/>
                </a:solidFill>
                <a:latin typeface="+mn-lt"/>
                <a:ea typeface="+mn-ea"/>
                <a:cs typeface="Calibri"/>
              </a:rPr>
              <a:t>most</a:t>
            </a:r>
            <a:r>
              <a:rPr lang="en-GB" sz="1800" b="1" kern="1200" dirty="0">
                <a:solidFill>
                  <a:srgbClr val="AD0000"/>
                </a:solidFill>
                <a:latin typeface="+mn-lt"/>
                <a:ea typeface="+mn-ea"/>
                <a:cs typeface="Calibri"/>
              </a:rPr>
              <a:t> GEMM and GEMV problems</a:t>
            </a:r>
          </a:p>
          <a:p>
            <a:pPr marL="0" indent="0" defTabSz="804672">
              <a:spcBef>
                <a:spcPts val="880"/>
              </a:spcBef>
              <a:buNone/>
            </a:pPr>
            <a:endParaRPr lang="en-GB" sz="24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marL="0" marR="0" lvl="0" indent="0" algn="l" defTabSz="804672" rtl="0" eaLnBrk="1" fontAlgn="auto" latinLnBrk="0" hangingPunct="1">
              <a:lnSpc>
                <a:spcPct val="90000"/>
              </a:lnSpc>
              <a:spcBef>
                <a:spcPts val="8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Additionally:</a:t>
            </a:r>
          </a:p>
          <a:p>
            <a:pPr marL="0" marR="0" lvl="0" indent="0" algn="l" defTabSz="804672" rtl="0" eaLnBrk="1" fontAlgn="auto" latinLnBrk="0" hangingPunct="1">
              <a:lnSpc>
                <a:spcPct val="90000"/>
              </a:lnSpc>
              <a:spcBef>
                <a:spcPts val="8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AD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USM makes GPU porting easier; but can come at the cost of performance with some vendors!</a:t>
            </a:r>
          </a:p>
          <a:p>
            <a:pPr marL="0" indent="0" defTabSz="804672">
              <a:spcBef>
                <a:spcPts val="880"/>
              </a:spcBef>
              <a:buNone/>
            </a:pPr>
            <a:endParaRPr lang="en-GB" sz="24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FC2662-C7E4-C17C-9145-8C790A5B4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48" y="253704"/>
            <a:ext cx="10515600" cy="769122"/>
          </a:xfrm>
        </p:spPr>
        <p:txBody>
          <a:bodyPr>
            <a:normAutofit/>
          </a:bodyPr>
          <a:lstStyle/>
          <a:p>
            <a:r>
              <a:rPr lang="en-US" sz="3600" u="sng" dirty="0"/>
              <a:t>Conclusions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1002E3-B38D-D3D7-C4E0-7281EDDB0B08}"/>
              </a:ext>
            </a:extLst>
          </p:cNvPr>
          <p:cNvSpPr txBox="1"/>
          <p:nvPr/>
        </p:nvSpPr>
        <p:spPr>
          <a:xfrm rot="2700000">
            <a:off x="11355899" y="824099"/>
            <a:ext cx="2272246" cy="228600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1FD783B-E38C-891C-D9E4-6836E6583E4E}"/>
              </a:ext>
            </a:extLst>
          </p:cNvPr>
          <p:cNvSpPr txBox="1"/>
          <p:nvPr/>
        </p:nvSpPr>
        <p:spPr>
          <a:xfrm rot="2700000">
            <a:off x="11022440" y="2126311"/>
            <a:ext cx="678632" cy="68274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349BBC5-ED4D-E570-D007-AF666432A66C}"/>
              </a:ext>
            </a:extLst>
          </p:cNvPr>
          <p:cNvSpPr txBox="1"/>
          <p:nvPr/>
        </p:nvSpPr>
        <p:spPr>
          <a:xfrm rot="2700000">
            <a:off x="-1733647" y="4485141"/>
            <a:ext cx="2272246" cy="2286000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08A368E-865C-8F47-7357-65C6FAE1EFA2}"/>
              </a:ext>
            </a:extLst>
          </p:cNvPr>
          <p:cNvSpPr txBox="1"/>
          <p:nvPr/>
        </p:nvSpPr>
        <p:spPr>
          <a:xfrm rot="2700000">
            <a:off x="260979" y="5709136"/>
            <a:ext cx="533885" cy="537117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3" name="Slide Number Placeholder 4">
            <a:extLst>
              <a:ext uri="{FF2B5EF4-FFF2-40B4-BE49-F238E27FC236}">
                <a16:creationId xmlns:a16="http://schemas.microsoft.com/office/drawing/2014/main" id="{4A1286A3-5796-B40B-0D3B-2E8C376C64FD}"/>
              </a:ext>
            </a:extLst>
          </p:cNvPr>
          <p:cNvSpPr txBox="1">
            <a:spLocks/>
          </p:cNvSpPr>
          <p:nvPr/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13AAF9EC-8472-8C4B-9CAA-CFD19EC3D15B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1B1B84DC-BF2A-EC88-907E-F9C6ADDED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6346" y="6384026"/>
            <a:ext cx="4399307" cy="365125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UoB</a:t>
            </a:r>
            <a:r>
              <a:rPr lang="en-US" dirty="0"/>
              <a:t>-HPC/GPU-BLAS-Offload-Benchmark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139B5F-B1CC-FFCC-F1AF-7F15BF0B1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867" y="99522"/>
            <a:ext cx="1452708" cy="4201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165319-BCA9-C6F8-1AF8-47D7281007B4}"/>
              </a:ext>
            </a:extLst>
          </p:cNvPr>
          <p:cNvSpPr txBox="1"/>
          <p:nvPr/>
        </p:nvSpPr>
        <p:spPr>
          <a:xfrm>
            <a:off x="6009107" y="4108076"/>
            <a:ext cx="121023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b="1" dirty="0">
                <a:solidFill>
                  <a:srgbClr val="AD0000"/>
                </a:solidFill>
              </a:rPr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B6D5CA-074A-06E4-52AA-D80E497FE48F}"/>
              </a:ext>
            </a:extLst>
          </p:cNvPr>
          <p:cNvSpPr txBox="1"/>
          <p:nvPr/>
        </p:nvSpPr>
        <p:spPr>
          <a:xfrm>
            <a:off x="6009107" y="4393752"/>
            <a:ext cx="121023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b="1" dirty="0">
                <a:solidFill>
                  <a:srgbClr val="AD0000"/>
                </a:solidFill>
              </a:rPr>
              <a:t>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3781B7-D817-BD39-5739-D1685ADDB374}"/>
              </a:ext>
            </a:extLst>
          </p:cNvPr>
          <p:cNvSpPr txBox="1"/>
          <p:nvPr/>
        </p:nvSpPr>
        <p:spPr>
          <a:xfrm>
            <a:off x="1440441" y="1716925"/>
            <a:ext cx="952946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b="1" dirty="0">
                <a:solidFill>
                  <a:srgbClr val="AD0000"/>
                </a:solidFill>
                <a:cs typeface="Calibri"/>
              </a:rPr>
              <a:t>Use GPU-BLOB to measure CPU &amp; GPU performance and find the </a:t>
            </a:r>
            <a:r>
              <a:rPr lang="en-GB" sz="1700" b="1" i="1" dirty="0">
                <a:solidFill>
                  <a:srgbClr val="AD0000"/>
                </a:solidFill>
                <a:cs typeface="Calibri"/>
              </a:rPr>
              <a:t>GPU Offload Threshold</a:t>
            </a:r>
            <a:r>
              <a:rPr lang="en-GB" sz="1700" b="1" dirty="0">
                <a:solidFill>
                  <a:srgbClr val="AD0000"/>
                </a:solidFill>
                <a:cs typeface="Calibri"/>
              </a:rPr>
              <a:t>!</a:t>
            </a:r>
            <a:endParaRPr lang="en-GB" sz="17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D18F98-72B1-E0BE-D2AF-6785028E895E}"/>
              </a:ext>
            </a:extLst>
          </p:cNvPr>
          <p:cNvSpPr txBox="1"/>
          <p:nvPr/>
        </p:nvSpPr>
        <p:spPr>
          <a:xfrm>
            <a:off x="1440441" y="2874075"/>
            <a:ext cx="99965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dirty="0">
                <a:solidFill>
                  <a:srgbClr val="AD0000"/>
                </a:solidFill>
                <a:cs typeface="Calibri"/>
              </a:rPr>
              <a:t>It depends! Problem shape, problem size, system hardware, BLAS library, data movement frequency all contribute to realised GPU performance</a:t>
            </a:r>
          </a:p>
        </p:txBody>
      </p:sp>
    </p:spTree>
    <p:extLst>
      <p:ext uri="{BB962C8B-B14F-4D97-AF65-F5344CB8AC3E}">
        <p14:creationId xmlns:p14="http://schemas.microsoft.com/office/powerpoint/2010/main" val="70282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04466B-283D-2BE8-CB60-D9150882D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100AC6-8CF4-BC11-A19B-F95E132DE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250" y="1222235"/>
            <a:ext cx="8547450" cy="5134116"/>
          </a:xfrm>
        </p:spPr>
        <p:txBody>
          <a:bodyPr>
            <a:normAutofit/>
          </a:bodyPr>
          <a:lstStyle/>
          <a:p>
            <a:pPr marL="0" indent="0" defTabSz="804672">
              <a:spcBef>
                <a:spcPts val="880"/>
              </a:spcBef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Continuing from this work, we plan to investigate: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2000" dirty="0">
                <a:cs typeface="Calibri"/>
              </a:rPr>
              <a:t>S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parse GEMM and GEMV </a:t>
            </a:r>
          </a:p>
          <a:p>
            <a:pPr lvl="2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600" i="1" dirty="0">
                <a:cs typeface="Calibri"/>
              </a:rPr>
              <a:t>Currently </a:t>
            </a:r>
            <a:r>
              <a:rPr lang="en-US" sz="1600" i="1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in progress…</a:t>
            </a:r>
            <a:br>
              <a:rPr lang="en-US" sz="1600" i="1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</a:br>
            <a:endParaRPr lang="en-US" sz="1600" i="1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2000" dirty="0">
                <a:cs typeface="Calibri"/>
              </a:rPr>
              <a:t>The effect CPU matrix engines have on the GPU </a:t>
            </a:r>
            <a:r>
              <a:rPr lang="en-US" sz="2000" i="1" dirty="0">
                <a:cs typeface="Calibri"/>
              </a:rPr>
              <a:t>offload threshold</a:t>
            </a:r>
          </a:p>
          <a:p>
            <a:pPr lvl="2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600" i="1" dirty="0">
                <a:cs typeface="Calibri"/>
              </a:rPr>
              <a:t>i.e. </a:t>
            </a:r>
            <a:r>
              <a:rPr lang="en-US" sz="1600" i="1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Intel AMX, IBM MMA, Arm SME</a:t>
            </a:r>
            <a:br>
              <a:rPr lang="en-US" sz="1600" i="1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</a:br>
            <a:endParaRPr lang="en-US" sz="1600" i="1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2000" dirty="0">
                <a:cs typeface="Calibri"/>
              </a:rPr>
              <a:t>Lower precision kernels to get more AI / mixed-precision relevant results</a:t>
            </a:r>
          </a:p>
          <a:p>
            <a:pPr lvl="2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600" dirty="0">
                <a:cs typeface="Calibri"/>
              </a:rPr>
              <a:t>FP16, BF16, INT8, etc.</a:t>
            </a:r>
            <a:br>
              <a:rPr lang="en-US" sz="1600" dirty="0">
                <a:cs typeface="Calibri"/>
              </a:rPr>
            </a:br>
            <a:endParaRPr lang="en-US" sz="1600" dirty="0">
              <a:cs typeface="Calibri"/>
            </a:endParaRP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Batched kernels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2000" i="1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GPU offload thresholds 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for more systems &amp; a wider range of hardware</a:t>
            </a:r>
          </a:p>
          <a:p>
            <a:pPr marL="0" indent="0" defTabSz="804672">
              <a:spcBef>
                <a:spcPts val="880"/>
              </a:spcBef>
              <a:buNone/>
            </a:pPr>
            <a:endParaRPr lang="en-US" sz="2400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0F80E0-A681-5B75-FC54-CBF9218E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48" y="253704"/>
            <a:ext cx="10515600" cy="769122"/>
          </a:xfrm>
        </p:spPr>
        <p:txBody>
          <a:bodyPr>
            <a:normAutofit/>
          </a:bodyPr>
          <a:lstStyle/>
          <a:p>
            <a:r>
              <a:rPr lang="en-US" sz="3600" u="sng" dirty="0"/>
              <a:t>Future 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047E37-E442-7E05-9FCD-973A67E5C339}"/>
              </a:ext>
            </a:extLst>
          </p:cNvPr>
          <p:cNvSpPr txBox="1"/>
          <p:nvPr/>
        </p:nvSpPr>
        <p:spPr>
          <a:xfrm rot="2700000">
            <a:off x="11355899" y="824099"/>
            <a:ext cx="2272246" cy="228600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458E538-FAE4-66AC-1243-70AE31B94833}"/>
              </a:ext>
            </a:extLst>
          </p:cNvPr>
          <p:cNvSpPr txBox="1"/>
          <p:nvPr/>
        </p:nvSpPr>
        <p:spPr>
          <a:xfrm rot="2700000">
            <a:off x="11022440" y="2126311"/>
            <a:ext cx="678632" cy="68274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3B403BF-CD73-34FE-8E11-B223271D2298}"/>
              </a:ext>
            </a:extLst>
          </p:cNvPr>
          <p:cNvSpPr txBox="1"/>
          <p:nvPr/>
        </p:nvSpPr>
        <p:spPr>
          <a:xfrm rot="2700000">
            <a:off x="-1733647" y="4485141"/>
            <a:ext cx="2272246" cy="2286000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B5CFA9D-37C5-D30F-16EB-40346869FD6F}"/>
              </a:ext>
            </a:extLst>
          </p:cNvPr>
          <p:cNvSpPr txBox="1"/>
          <p:nvPr/>
        </p:nvSpPr>
        <p:spPr>
          <a:xfrm rot="2700000">
            <a:off x="260979" y="5709136"/>
            <a:ext cx="533885" cy="537117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3" name="Slide Number Placeholder 4">
            <a:extLst>
              <a:ext uri="{FF2B5EF4-FFF2-40B4-BE49-F238E27FC236}">
                <a16:creationId xmlns:a16="http://schemas.microsoft.com/office/drawing/2014/main" id="{21DE8FF5-F8D1-149C-9CC7-A118DA587469}"/>
              </a:ext>
            </a:extLst>
          </p:cNvPr>
          <p:cNvSpPr txBox="1">
            <a:spLocks/>
          </p:cNvSpPr>
          <p:nvPr/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13AAF9EC-8472-8C4B-9CAA-CFD19EC3D15B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FA6B6E0-7743-870B-1999-00B7CF68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6346" y="6384026"/>
            <a:ext cx="4399307" cy="365125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UoB</a:t>
            </a:r>
            <a:r>
              <a:rPr lang="en-US" dirty="0"/>
              <a:t>-HPC/GPU-BLAS-Offload-Benchmark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464B41-407A-699A-EF46-3AB925D01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867" y="99522"/>
            <a:ext cx="1452708" cy="420174"/>
          </a:xfrm>
          <a:prstGeom prst="rect">
            <a:avLst/>
          </a:prstGeom>
        </p:spPr>
      </p:pic>
      <p:pic>
        <p:nvPicPr>
          <p:cNvPr id="10242" name="Picture 2" descr="Systolic Tensor Array: An Efficient Structured-Sparse GEMM Accelerator for  Mobile CNN Inference">
            <a:extLst>
              <a:ext uri="{FF2B5EF4-FFF2-40B4-BE49-F238E27FC236}">
                <a16:creationId xmlns:a16="http://schemas.microsoft.com/office/drawing/2014/main" id="{830B0424-EAC7-89C0-A673-E53D448534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" r="69834" b="18714"/>
          <a:stretch/>
        </p:blipFill>
        <p:spPr bwMode="auto">
          <a:xfrm>
            <a:off x="8295653" y="1177008"/>
            <a:ext cx="1049069" cy="116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F04E2C3A-A0F2-1818-7E92-FD413A019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352" y="3120591"/>
            <a:ext cx="710683" cy="27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BM logo vector 2024 | ✓ Los mejores logos vectorizados">
            <a:extLst>
              <a:ext uri="{FF2B5EF4-FFF2-40B4-BE49-F238E27FC236}">
                <a16:creationId xmlns:a16="http://schemas.microsoft.com/office/drawing/2014/main" id="{393742DC-CC77-89E5-102B-457970904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624" y="2909064"/>
            <a:ext cx="714188" cy="71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F96783C1-339B-D271-714A-99A76D5CB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401" y="3135443"/>
            <a:ext cx="847165" cy="26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What is FP64, FP32, FP16? Defining Floating Point | Exxact Blog">
            <a:extLst>
              <a:ext uri="{FF2B5EF4-FFF2-40B4-BE49-F238E27FC236}">
                <a16:creationId xmlns:a16="http://schemas.microsoft.com/office/drawing/2014/main" id="{0276FB78-C6B2-2FCA-2CD3-85F29C6DF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" t="65167" r="36193"/>
          <a:stretch/>
        </p:blipFill>
        <p:spPr bwMode="auto">
          <a:xfrm>
            <a:off x="5035923" y="4307698"/>
            <a:ext cx="2318166" cy="75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What is FP64, FP32, FP16? Defining Floating Point | Exxact Blog">
            <a:extLst>
              <a:ext uri="{FF2B5EF4-FFF2-40B4-BE49-F238E27FC236}">
                <a16:creationId xmlns:a16="http://schemas.microsoft.com/office/drawing/2014/main" id="{64466370-93E1-4928-B2AC-8ED7ABC46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" t="5895" r="35174" b="64978"/>
          <a:stretch/>
        </p:blipFill>
        <p:spPr bwMode="auto">
          <a:xfrm>
            <a:off x="7804718" y="4307698"/>
            <a:ext cx="2318166" cy="63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343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000A52-7543-9B1B-491E-3387BBE27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24807-F2E3-E06A-9638-72316EFCD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2275" y="1597862"/>
            <a:ext cx="8547450" cy="4921350"/>
          </a:xfrm>
        </p:spPr>
        <p:txBody>
          <a:bodyPr>
            <a:normAutofit fontScale="77500" lnSpcReduction="20000"/>
          </a:bodyPr>
          <a:lstStyle/>
          <a:p>
            <a:pPr marL="0" indent="0" algn="ctr" defTabSz="804672">
              <a:spcBef>
                <a:spcPts val="880"/>
              </a:spcBef>
              <a:buNone/>
            </a:pPr>
            <a:endParaRPr lang="en-US" sz="44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marL="0" indent="0" algn="ctr" defTabSz="804672">
              <a:spcBef>
                <a:spcPts val="880"/>
              </a:spcBef>
              <a:buNone/>
            </a:pPr>
            <a:endParaRPr lang="en-US" sz="44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marL="0" indent="0" algn="ctr" defTabSz="804672">
              <a:spcBef>
                <a:spcPts val="880"/>
              </a:spcBef>
              <a:buNone/>
            </a:pPr>
            <a:r>
              <a:rPr lang="en-US" sz="77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Thank you for listening!</a:t>
            </a:r>
          </a:p>
          <a:p>
            <a:pPr marL="0" indent="0" defTabSz="804672">
              <a:spcBef>
                <a:spcPts val="880"/>
              </a:spcBef>
              <a:buNone/>
            </a:pPr>
            <a:endParaRPr lang="en-US" sz="1800" b="1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1800" b="1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1600" b="1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1600" b="1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1600" b="1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br>
              <a:rPr lang="en-US" sz="1600" b="1" dirty="0">
                <a:cs typeface="Calibri"/>
              </a:rPr>
            </a:br>
            <a:br>
              <a:rPr lang="en-US" sz="1600" b="1" dirty="0">
                <a:cs typeface="Calibri"/>
              </a:rPr>
            </a:br>
            <a:br>
              <a:rPr lang="en-US" sz="1600" b="1" dirty="0">
                <a:cs typeface="Calibri"/>
              </a:rPr>
            </a:br>
            <a:r>
              <a:rPr lang="en-US" sz="1600" b="1" dirty="0">
                <a:cs typeface="Calibri"/>
              </a:rPr>
              <a:t>		</a:t>
            </a:r>
            <a:r>
              <a:rPr lang="en-US" sz="1800" b="1" dirty="0">
                <a:cs typeface="Calibri"/>
              </a:rPr>
              <a:t>GPU-BLOB: </a:t>
            </a:r>
            <a:r>
              <a:rPr lang="en-US" sz="1500" dirty="0">
                <a:cs typeface="Calibri"/>
                <a:hlinkClick r:id="rId3"/>
              </a:rPr>
              <a:t>https://github.com/UoB-HPC/GPU-BLAS-Offload-Benchmark</a:t>
            </a:r>
            <a:endParaRPr lang="en-US" sz="1400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r>
              <a:rPr lang="en-US" sz="1600" b="1" dirty="0">
                <a:cs typeface="Calibri"/>
              </a:rPr>
              <a:t>		</a:t>
            </a:r>
            <a:r>
              <a:rPr lang="en-US" sz="1800" b="1" dirty="0">
                <a:cs typeface="Calibri"/>
              </a:rPr>
              <a:t>Contacts:</a:t>
            </a:r>
            <a:endParaRPr lang="en-US" sz="1600" b="1" dirty="0">
              <a:cs typeface="Calibri"/>
            </a:endParaRPr>
          </a:p>
          <a:p>
            <a:pPr lvl="5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500" dirty="0">
                <a:cs typeface="Calibri"/>
              </a:rPr>
              <a:t>Finn Wilkinson (fw17231@Bristol.ac.uk)</a:t>
            </a:r>
          </a:p>
          <a:p>
            <a:pPr lvl="5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500" dirty="0">
                <a:cs typeface="Calibri"/>
              </a:rPr>
              <a:t>Dr. Tom Deakin (</a:t>
            </a:r>
            <a:r>
              <a:rPr lang="en-US" sz="1500" dirty="0" err="1">
                <a:cs typeface="Calibri"/>
              </a:rPr>
              <a:t>tom.deakin@bristol.ac.uk</a:t>
            </a:r>
            <a:r>
              <a:rPr lang="en-US" sz="1500" dirty="0">
                <a:cs typeface="Calibri"/>
              </a:rPr>
              <a:t>)</a:t>
            </a:r>
          </a:p>
          <a:p>
            <a:pPr lvl="5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500" dirty="0">
                <a:cs typeface="Calibri"/>
              </a:rPr>
              <a:t>Prof. Simon McIntosh-Smith (</a:t>
            </a:r>
            <a:r>
              <a:rPr lang="en-US" sz="1500" dirty="0" err="1">
                <a:cs typeface="Calibri"/>
              </a:rPr>
              <a:t>s.mcintosh-smith@bristol.ac.uk</a:t>
            </a:r>
            <a:r>
              <a:rPr lang="en-US" sz="1500" dirty="0">
                <a:cs typeface="Calibri"/>
              </a:rPr>
              <a:t>)</a:t>
            </a:r>
          </a:p>
          <a:p>
            <a:pPr marL="0" indent="0" defTabSz="804672">
              <a:spcBef>
                <a:spcPts val="880"/>
              </a:spcBef>
              <a:buNone/>
            </a:pPr>
            <a:r>
              <a:rPr lang="en-US" sz="1400" b="1" dirty="0">
                <a:cs typeface="Calibri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E82180-3073-7F88-F224-3EBE9B23CDC7}"/>
              </a:ext>
            </a:extLst>
          </p:cNvPr>
          <p:cNvSpPr txBox="1"/>
          <p:nvPr/>
        </p:nvSpPr>
        <p:spPr>
          <a:xfrm rot="2700000">
            <a:off x="11355899" y="824099"/>
            <a:ext cx="2272246" cy="228600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57F7F50-B562-06C5-33F5-1DC57E04CE5F}"/>
              </a:ext>
            </a:extLst>
          </p:cNvPr>
          <p:cNvSpPr txBox="1"/>
          <p:nvPr/>
        </p:nvSpPr>
        <p:spPr>
          <a:xfrm rot="2700000">
            <a:off x="11022440" y="2126311"/>
            <a:ext cx="678632" cy="68274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658A81B-5468-9C85-1853-43FC4F3D40A0}"/>
              </a:ext>
            </a:extLst>
          </p:cNvPr>
          <p:cNvSpPr txBox="1"/>
          <p:nvPr/>
        </p:nvSpPr>
        <p:spPr>
          <a:xfrm rot="2700000">
            <a:off x="-1733647" y="4485141"/>
            <a:ext cx="2272246" cy="2286000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237A9D7-9AC5-26E2-04F4-93D61E3E5559}"/>
              </a:ext>
            </a:extLst>
          </p:cNvPr>
          <p:cNvSpPr txBox="1"/>
          <p:nvPr/>
        </p:nvSpPr>
        <p:spPr>
          <a:xfrm rot="2700000">
            <a:off x="260979" y="5709136"/>
            <a:ext cx="533885" cy="537117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3" name="Slide Number Placeholder 4">
            <a:extLst>
              <a:ext uri="{FF2B5EF4-FFF2-40B4-BE49-F238E27FC236}">
                <a16:creationId xmlns:a16="http://schemas.microsoft.com/office/drawing/2014/main" id="{3F376D1F-30F0-F5C7-D05D-E98EB35CFFAC}"/>
              </a:ext>
            </a:extLst>
          </p:cNvPr>
          <p:cNvSpPr txBox="1">
            <a:spLocks/>
          </p:cNvSpPr>
          <p:nvPr/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13AAF9EC-8472-8C4B-9CAA-CFD19EC3D15B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19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6F4557-0CAE-A95A-8C9A-F47F6FB2A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5867" y="99522"/>
            <a:ext cx="1452708" cy="42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56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986A5-0658-1175-0B8C-84D4E8B9E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48" y="253704"/>
            <a:ext cx="10515600" cy="769122"/>
          </a:xfrm>
        </p:spPr>
        <p:txBody>
          <a:bodyPr>
            <a:normAutofit/>
          </a:bodyPr>
          <a:lstStyle/>
          <a:p>
            <a:r>
              <a:rPr lang="en-US" sz="3600" u="sng" dirty="0"/>
              <a:t>Background &amp; Motivation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8CC33D-87B1-43E7-A399-2866A5251AFB}"/>
              </a:ext>
            </a:extLst>
          </p:cNvPr>
          <p:cNvSpPr txBox="1"/>
          <p:nvPr/>
        </p:nvSpPr>
        <p:spPr>
          <a:xfrm rot="2700000">
            <a:off x="11355899" y="824099"/>
            <a:ext cx="2272246" cy="228600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6B8C7FB-E62E-1C59-928A-C7E2E9A1C35A}"/>
              </a:ext>
            </a:extLst>
          </p:cNvPr>
          <p:cNvSpPr txBox="1"/>
          <p:nvPr/>
        </p:nvSpPr>
        <p:spPr>
          <a:xfrm rot="2700000">
            <a:off x="11022440" y="2126311"/>
            <a:ext cx="678632" cy="68274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6BC9333-3381-B97C-D784-48C28883693E}"/>
              </a:ext>
            </a:extLst>
          </p:cNvPr>
          <p:cNvSpPr txBox="1"/>
          <p:nvPr/>
        </p:nvSpPr>
        <p:spPr>
          <a:xfrm rot="2700000">
            <a:off x="-1733647" y="4485141"/>
            <a:ext cx="2272246" cy="2286000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E991DAC-EA71-5988-1D3A-6C149727575E}"/>
              </a:ext>
            </a:extLst>
          </p:cNvPr>
          <p:cNvSpPr txBox="1"/>
          <p:nvPr/>
        </p:nvSpPr>
        <p:spPr>
          <a:xfrm rot="2700000">
            <a:off x="260979" y="5709136"/>
            <a:ext cx="533885" cy="537117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7" name="Footer Placeholder 3">
            <a:extLst>
              <a:ext uri="{FF2B5EF4-FFF2-40B4-BE49-F238E27FC236}">
                <a16:creationId xmlns:a16="http://schemas.microsoft.com/office/drawing/2014/main" id="{7B4DDFC9-F8D8-C3C2-2AC1-8867ED504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6346" y="6384026"/>
            <a:ext cx="4399307" cy="365125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UoB</a:t>
            </a:r>
            <a:r>
              <a:rPr lang="en-US" dirty="0"/>
              <a:t>-HPC/GPU-BLAS-Offload-Benchmark</a:t>
            </a:r>
          </a:p>
        </p:txBody>
      </p:sp>
      <p:sp>
        <p:nvSpPr>
          <p:cNvPr id="83" name="Slide Number Placeholder 4">
            <a:extLst>
              <a:ext uri="{FF2B5EF4-FFF2-40B4-BE49-F238E27FC236}">
                <a16:creationId xmlns:a16="http://schemas.microsoft.com/office/drawing/2014/main" id="{354DA420-ECCE-DED5-6F96-D0543F86D5A4}"/>
              </a:ext>
            </a:extLst>
          </p:cNvPr>
          <p:cNvSpPr txBox="1">
            <a:spLocks/>
          </p:cNvSpPr>
          <p:nvPr/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13AAF9EC-8472-8C4B-9CAA-CFD19EC3D15B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A5EB7-5EDC-3D46-6A76-F11A372D3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250" y="1222235"/>
            <a:ext cx="8202220" cy="4307913"/>
          </a:xfrm>
        </p:spPr>
        <p:txBody>
          <a:bodyPr>
            <a:normAutofit/>
          </a:bodyPr>
          <a:lstStyle/>
          <a:p>
            <a:pPr marL="0" indent="0" defTabSz="804672">
              <a:spcBef>
                <a:spcPts val="880"/>
              </a:spcBef>
              <a:buNone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Over the last decade, AI-like applications have seen a steep rise in popularity</a:t>
            </a:r>
            <a:r>
              <a:rPr lang="en-US" sz="2000" dirty="0">
                <a:cs typeface="Calibri"/>
              </a:rPr>
              <a:t>.</a:t>
            </a:r>
          </a:p>
          <a:p>
            <a:pPr marL="0" indent="0" defTabSz="804672">
              <a:spcBef>
                <a:spcPts val="880"/>
              </a:spcBef>
              <a:buNone/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r>
              <a:rPr lang="en-US" sz="2000" dirty="0">
                <a:cs typeface="Calibri"/>
              </a:rPr>
              <a:t>For many of these applications, two BLAS kernels make up a large part of their compute time: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Matrix-Matrix Multiply (GEMM)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600" dirty="0">
                <a:cs typeface="Calibri"/>
              </a:rPr>
              <a:t>Matrix-Vector Multiply (GEMV)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r>
              <a:rPr lang="en-US" sz="2000" dirty="0">
                <a:cs typeface="Calibri"/>
              </a:rPr>
              <a:t>These BLAS kernels are also widely used in many “</a:t>
            </a:r>
            <a:r>
              <a:rPr lang="en-US" sz="2000" i="1" dirty="0">
                <a:cs typeface="Calibri"/>
              </a:rPr>
              <a:t>traditional</a:t>
            </a:r>
            <a:r>
              <a:rPr lang="en-US" sz="2000" dirty="0">
                <a:cs typeface="Calibri"/>
              </a:rPr>
              <a:t>” HPC applications, but often make up a smaller part of total compute</a:t>
            </a:r>
            <a:r>
              <a:rPr lang="en-US" sz="2000" baseline="30000" dirty="0">
                <a:cs typeface="Calibri"/>
              </a:rPr>
              <a:t>[1,2]</a:t>
            </a:r>
            <a:r>
              <a:rPr lang="en-US" sz="2000" dirty="0">
                <a:cs typeface="Calibri"/>
              </a:rPr>
              <a:t>.</a:t>
            </a:r>
            <a:endParaRPr lang="en-US" sz="2000" kern="1200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CFFE23-697F-BA63-9BE5-BE20F8E0BB36}"/>
              </a:ext>
            </a:extLst>
          </p:cNvPr>
          <p:cNvSpPr txBox="1"/>
          <p:nvPr/>
        </p:nvSpPr>
        <p:spPr>
          <a:xfrm>
            <a:off x="1091250" y="6170860"/>
            <a:ext cx="47900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 dirty="0"/>
              <a:t>[1] H. Waugh and S. McIntosh-Smith, “</a:t>
            </a:r>
            <a:r>
              <a:rPr lang="en-GB" sz="600" i="1" dirty="0"/>
              <a:t>On the Use of BLAS Libraries in Modern Scientific Codes at Scale</a:t>
            </a:r>
            <a:r>
              <a:rPr lang="en-GB" sz="600" dirty="0"/>
              <a:t>”, 2020</a:t>
            </a:r>
          </a:p>
          <a:p>
            <a:r>
              <a:rPr lang="en-GB" sz="600" dirty="0"/>
              <a:t>[2] J. </a:t>
            </a:r>
            <a:r>
              <a:rPr lang="en-GB" sz="600" dirty="0" err="1"/>
              <a:t>Domke</a:t>
            </a:r>
            <a:r>
              <a:rPr lang="en-GB" sz="600" dirty="0"/>
              <a:t> et. al </a:t>
            </a:r>
            <a:r>
              <a:rPr lang="en-GB" sz="600" i="1" dirty="0"/>
              <a:t>“Matrix Engines for High Performance Computing: A Paragon of Performance or Grasping at Straws?” ,</a:t>
            </a:r>
            <a:r>
              <a:rPr lang="en-GB" sz="600" dirty="0"/>
              <a:t> IPDPS 2021</a:t>
            </a:r>
          </a:p>
        </p:txBody>
      </p:sp>
      <p:pic>
        <p:nvPicPr>
          <p:cNvPr id="4098" name="Picture 2" descr="What is AI? What does artificial intelligence do? - BBC Newsround">
            <a:extLst>
              <a:ext uri="{FF2B5EF4-FFF2-40B4-BE49-F238E27FC236}">
                <a16:creationId xmlns:a16="http://schemas.microsoft.com/office/drawing/2014/main" id="{8DECF990-9881-7438-D645-3EFD713F0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907" y="1500962"/>
            <a:ext cx="2046803" cy="1151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PU matrix-vector product (gemv)">
            <a:extLst>
              <a:ext uri="{FF2B5EF4-FFF2-40B4-BE49-F238E27FC236}">
                <a16:creationId xmlns:a16="http://schemas.microsoft.com/office/drawing/2014/main" id="{5E0576D1-2DA0-4803-00A2-6A7107EEB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208" y="2891744"/>
            <a:ext cx="1028502" cy="169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B7ECA2-71FE-CF7C-6958-9D3C1E2BF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5867" y="99522"/>
            <a:ext cx="1452708" cy="42017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50B79F6-A7C0-C5D1-DAA9-6E1308C39CFD}"/>
              </a:ext>
            </a:extLst>
          </p:cNvPr>
          <p:cNvGrpSpPr/>
          <p:nvPr/>
        </p:nvGrpSpPr>
        <p:grpSpPr>
          <a:xfrm>
            <a:off x="5971541" y="3376191"/>
            <a:ext cx="2955147" cy="1213996"/>
            <a:chOff x="5971541" y="3376191"/>
            <a:chExt cx="2955147" cy="1213996"/>
          </a:xfrm>
        </p:grpSpPr>
        <p:pic>
          <p:nvPicPr>
            <p:cNvPr id="4100" name="Picture 4" descr="An Engineer's Guide to GEMM | Pete Warden's blog">
              <a:extLst>
                <a:ext uri="{FF2B5EF4-FFF2-40B4-BE49-F238E27FC236}">
                  <a16:creationId xmlns:a16="http://schemas.microsoft.com/office/drawing/2014/main" id="{D5087C9F-D666-8215-AB3B-BF11EF2906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1541" y="3376191"/>
              <a:ext cx="2955147" cy="1213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An Engineer's Guide to GEMM | Pete Warden's blog">
              <a:extLst>
                <a:ext uri="{FF2B5EF4-FFF2-40B4-BE49-F238E27FC236}">
                  <a16:creationId xmlns:a16="http://schemas.microsoft.com/office/drawing/2014/main" id="{E0DC87B4-2E0C-7F8E-7B59-132D965CF4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00" t="49309" r="67925"/>
            <a:stretch/>
          </p:blipFill>
          <p:spPr bwMode="auto">
            <a:xfrm>
              <a:off x="6782347" y="3841796"/>
              <a:ext cx="138147" cy="615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67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A5EB7-5EDC-3D46-6A76-F11A372D3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250" y="1222235"/>
            <a:ext cx="8547450" cy="3953039"/>
          </a:xfrm>
        </p:spPr>
        <p:txBody>
          <a:bodyPr>
            <a:normAutofit/>
          </a:bodyPr>
          <a:lstStyle/>
          <a:p>
            <a:pPr marL="0" indent="0" defTabSz="804672">
              <a:spcBef>
                <a:spcPts val="880"/>
              </a:spcBef>
              <a:buNone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We are also seeing a consistent rise in heterogeneous HPC systems: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400" dirty="0">
                <a:cs typeface="Calibri"/>
              </a:rPr>
              <a:t>More systems are </a:t>
            </a:r>
            <a:r>
              <a:rPr lang="en-US" sz="1400" dirty="0" err="1">
                <a:cs typeface="Calibri"/>
              </a:rPr>
              <a:t>utilising</a:t>
            </a:r>
            <a:r>
              <a:rPr lang="en-US" sz="1400" dirty="0">
                <a:cs typeface="Calibri"/>
              </a:rPr>
              <a:t> GPUs or other types of accelerators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Top500 </a:t>
            </a:r>
            <a:r>
              <a:rPr lang="en-US" sz="1400" dirty="0">
                <a:cs typeface="Calibri"/>
              </a:rPr>
              <a:t>June 2017 had </a:t>
            </a:r>
            <a:r>
              <a:rPr lang="en-US" sz="1400" b="1" dirty="0">
                <a:cs typeface="Calibri"/>
              </a:rPr>
              <a:t>91</a:t>
            </a:r>
            <a:r>
              <a:rPr lang="en-US" sz="1400" dirty="0">
                <a:cs typeface="Calibri"/>
              </a:rPr>
              <a:t> heterogeneous systems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Top500 June 2024 had</a:t>
            </a:r>
            <a:r>
              <a:rPr lang="en-US" sz="1400" dirty="0">
                <a:cs typeface="Calibri"/>
              </a:rPr>
              <a:t> </a:t>
            </a:r>
            <a:r>
              <a:rPr lang="en-US" sz="1400" b="1" dirty="0">
                <a:cs typeface="Calibri"/>
              </a:rPr>
              <a:t>193</a:t>
            </a:r>
            <a:r>
              <a:rPr lang="en-US" sz="1400" dirty="0">
                <a:cs typeface="Calibri"/>
              </a:rPr>
              <a:t> heterogeneous systems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endParaRPr lang="en-US" sz="14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endParaRPr lang="en-US" sz="14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Furthermore, </a:t>
            </a:r>
            <a:r>
              <a:rPr lang="en-US" sz="1800" dirty="0">
                <a:cs typeface="Calibri"/>
              </a:rPr>
              <a:t>CPUs and 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GPUs (and node architectures in general) are being brought closer together with SoC devices: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Reduces GPU Offload penalties &amp; permits unified address spaces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NVIDIA’s GH200 Superchip: Grace CPU + H100 GPU </a:t>
            </a:r>
            <a:r>
              <a:rPr lang="en-US" sz="1400" dirty="0">
                <a:cs typeface="Calibri"/>
              </a:rPr>
              <a:t>connected via 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NVLink-C2C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AMD’s MI300A: Zen4-based CPU + GPU with a single unified address</a:t>
            </a:r>
          </a:p>
          <a:p>
            <a:pPr marL="0" indent="0" defTabSz="804672">
              <a:spcBef>
                <a:spcPts val="880"/>
              </a:spcBef>
              <a:buNone/>
            </a:pP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A986A5-0658-1175-0B8C-84D4E8B9E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48" y="253704"/>
            <a:ext cx="10515600" cy="769122"/>
          </a:xfrm>
        </p:spPr>
        <p:txBody>
          <a:bodyPr>
            <a:normAutofit/>
          </a:bodyPr>
          <a:lstStyle/>
          <a:p>
            <a:r>
              <a:rPr lang="en-US" sz="3600" u="sng" dirty="0"/>
              <a:t>Background &amp; Motivation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8CC33D-87B1-43E7-A399-2866A5251AFB}"/>
              </a:ext>
            </a:extLst>
          </p:cNvPr>
          <p:cNvSpPr txBox="1"/>
          <p:nvPr/>
        </p:nvSpPr>
        <p:spPr>
          <a:xfrm rot="2700000">
            <a:off x="11355899" y="824099"/>
            <a:ext cx="2272246" cy="228600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6B8C7FB-E62E-1C59-928A-C7E2E9A1C35A}"/>
              </a:ext>
            </a:extLst>
          </p:cNvPr>
          <p:cNvSpPr txBox="1"/>
          <p:nvPr/>
        </p:nvSpPr>
        <p:spPr>
          <a:xfrm rot="2700000">
            <a:off x="11022440" y="2126311"/>
            <a:ext cx="678632" cy="68274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6BC9333-3381-B97C-D784-48C28883693E}"/>
              </a:ext>
            </a:extLst>
          </p:cNvPr>
          <p:cNvSpPr txBox="1"/>
          <p:nvPr/>
        </p:nvSpPr>
        <p:spPr>
          <a:xfrm rot="2700000">
            <a:off x="-1733647" y="4485141"/>
            <a:ext cx="2272246" cy="2286000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E991DAC-EA71-5988-1D3A-6C149727575E}"/>
              </a:ext>
            </a:extLst>
          </p:cNvPr>
          <p:cNvSpPr txBox="1"/>
          <p:nvPr/>
        </p:nvSpPr>
        <p:spPr>
          <a:xfrm rot="2700000">
            <a:off x="260979" y="5709136"/>
            <a:ext cx="533885" cy="537117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3" name="Slide Number Placeholder 4">
            <a:extLst>
              <a:ext uri="{FF2B5EF4-FFF2-40B4-BE49-F238E27FC236}">
                <a16:creationId xmlns:a16="http://schemas.microsoft.com/office/drawing/2014/main" id="{354DA420-ECCE-DED5-6F96-D0543F86D5A4}"/>
              </a:ext>
            </a:extLst>
          </p:cNvPr>
          <p:cNvSpPr txBox="1">
            <a:spLocks/>
          </p:cNvSpPr>
          <p:nvPr/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13AAF9EC-8472-8C4B-9CAA-CFD19EC3D15B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3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5124" name="Picture 4" descr="NVIDIA Grace Hopper Superchip | NVIDIA">
            <a:extLst>
              <a:ext uri="{FF2B5EF4-FFF2-40B4-BE49-F238E27FC236}">
                <a16:creationId xmlns:a16="http://schemas.microsoft.com/office/drawing/2014/main" id="{3C4FFE76-EFE1-81E6-B2AA-CA4705E70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17" t="9058" r="11242" b="9793"/>
          <a:stretch/>
        </p:blipFill>
        <p:spPr bwMode="auto">
          <a:xfrm>
            <a:off x="2407792" y="4732196"/>
            <a:ext cx="2699338" cy="146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MD Instinct™ MI300 Series Accelerators">
            <a:extLst>
              <a:ext uri="{FF2B5EF4-FFF2-40B4-BE49-F238E27FC236}">
                <a16:creationId xmlns:a16="http://schemas.microsoft.com/office/drawing/2014/main" id="{FCD15ACA-2C03-ECF5-254D-EF8E2A93B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7" t="8253" r="52070" b="11273"/>
          <a:stretch/>
        </p:blipFill>
        <p:spPr bwMode="auto">
          <a:xfrm>
            <a:off x="7239242" y="4684733"/>
            <a:ext cx="2112822" cy="151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OP500 - Wikipedia">
            <a:extLst>
              <a:ext uri="{FF2B5EF4-FFF2-40B4-BE49-F238E27FC236}">
                <a16:creationId xmlns:a16="http://schemas.microsoft.com/office/drawing/2014/main" id="{04791831-ED2A-C397-5856-A68A6489A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919" y="1431748"/>
            <a:ext cx="1886616" cy="107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1D62AFB-0E27-D498-822F-A171FF33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6346" y="6384026"/>
            <a:ext cx="4399307" cy="365125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UoB</a:t>
            </a:r>
            <a:r>
              <a:rPr lang="en-US" dirty="0"/>
              <a:t>-HPC/GPU-BLAS-Offload-Benchmark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9021A2-1A07-E307-DD35-77AFB3D77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5867" y="99522"/>
            <a:ext cx="1452708" cy="42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3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F73092-A6A4-A927-AF21-73562FD97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436EC4-165E-2F5C-DE68-4FF435A0E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250" y="1222235"/>
            <a:ext cx="8760416" cy="4560000"/>
          </a:xfrm>
        </p:spPr>
        <p:txBody>
          <a:bodyPr>
            <a:normAutofit/>
          </a:bodyPr>
          <a:lstStyle/>
          <a:p>
            <a:pPr marL="0" indent="0" defTabSz="804672">
              <a:spcBef>
                <a:spcPts val="880"/>
              </a:spcBef>
              <a:buNone/>
            </a:pPr>
            <a:r>
              <a:rPr lang="en-GB" sz="20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As we can see, the HPC hardware landscape is rapidly changing</a:t>
            </a:r>
          </a:p>
          <a:p>
            <a:pPr marL="0" indent="0" defTabSz="804672">
              <a:spcBef>
                <a:spcPts val="880"/>
              </a:spcBef>
              <a:buNone/>
            </a:pPr>
            <a:endParaRPr lang="en-GB" sz="2000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GB" sz="2000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r>
              <a:rPr lang="en-GB" sz="20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With GPUs becoming more and more common it can be easy to assume you should </a:t>
            </a:r>
            <a:r>
              <a:rPr lang="en-GB" sz="2000" i="1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always</a:t>
            </a:r>
            <a:r>
              <a:rPr lang="en-GB" sz="20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 use one if available!</a:t>
            </a:r>
          </a:p>
          <a:p>
            <a:pPr marL="0" indent="0" defTabSz="804672">
              <a:spcBef>
                <a:spcPts val="880"/>
              </a:spcBef>
              <a:buNone/>
            </a:pPr>
            <a:endParaRPr lang="en-GB" sz="2000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GB" sz="2000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r>
              <a:rPr lang="en-GB" sz="2000" dirty="0">
                <a:cs typeface="Calibri"/>
              </a:rPr>
              <a:t>However, this is not always the case and porting an application to utilise a GPU can take a significant amount of time and effort…</a:t>
            </a:r>
            <a:endParaRPr lang="en-GB" sz="20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D36E8D-4176-F8A0-5095-4D678329B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48" y="253704"/>
            <a:ext cx="10515600" cy="769122"/>
          </a:xfrm>
        </p:spPr>
        <p:txBody>
          <a:bodyPr>
            <a:normAutofit/>
          </a:bodyPr>
          <a:lstStyle/>
          <a:p>
            <a:r>
              <a:rPr lang="en-US" sz="3600" u="sng" dirty="0"/>
              <a:t>Background &amp; Motivation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444B96-2747-42CF-6D62-5364AB436607}"/>
              </a:ext>
            </a:extLst>
          </p:cNvPr>
          <p:cNvSpPr txBox="1"/>
          <p:nvPr/>
        </p:nvSpPr>
        <p:spPr>
          <a:xfrm rot="2700000">
            <a:off x="11355899" y="824099"/>
            <a:ext cx="2272246" cy="228600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BDCB68E-8034-94D1-F7CE-722643C037FC}"/>
              </a:ext>
            </a:extLst>
          </p:cNvPr>
          <p:cNvSpPr txBox="1"/>
          <p:nvPr/>
        </p:nvSpPr>
        <p:spPr>
          <a:xfrm rot="2700000">
            <a:off x="11022440" y="2126311"/>
            <a:ext cx="678632" cy="68274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39DFB7B-1BA1-FB7C-156C-DB11E7148E41}"/>
              </a:ext>
            </a:extLst>
          </p:cNvPr>
          <p:cNvSpPr txBox="1"/>
          <p:nvPr/>
        </p:nvSpPr>
        <p:spPr>
          <a:xfrm rot="2700000">
            <a:off x="-1733647" y="4485141"/>
            <a:ext cx="2272246" cy="2286000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7B6A2A3-5A42-E186-DEAA-7E8DE3F284B1}"/>
              </a:ext>
            </a:extLst>
          </p:cNvPr>
          <p:cNvSpPr txBox="1"/>
          <p:nvPr/>
        </p:nvSpPr>
        <p:spPr>
          <a:xfrm rot="2700000">
            <a:off x="260979" y="5709136"/>
            <a:ext cx="533885" cy="537117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3" name="Slide Number Placeholder 4">
            <a:extLst>
              <a:ext uri="{FF2B5EF4-FFF2-40B4-BE49-F238E27FC236}">
                <a16:creationId xmlns:a16="http://schemas.microsoft.com/office/drawing/2014/main" id="{A64AECFB-3476-8A26-718C-2249A020C862}"/>
              </a:ext>
            </a:extLst>
          </p:cNvPr>
          <p:cNvSpPr txBox="1">
            <a:spLocks/>
          </p:cNvSpPr>
          <p:nvPr/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13AAF9EC-8472-8C4B-9CAA-CFD19EC3D15B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17A6B9D-DEBD-6CE1-DEBF-9392E11B5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6346" y="6384026"/>
            <a:ext cx="4399307" cy="365125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UoB</a:t>
            </a:r>
            <a:r>
              <a:rPr lang="en-US" dirty="0"/>
              <a:t>-HPC/GPU-BLAS-Offload-Benchmark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A7F771-6E2F-91AD-1859-E16B1D3B4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867" y="99522"/>
            <a:ext cx="1452708" cy="42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0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877EB5-E274-8E43-DF0D-E6FD2929E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A69166-3877-4CA2-8764-DA387E451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249" y="1222235"/>
            <a:ext cx="9889501" cy="4191802"/>
          </a:xfrm>
        </p:spPr>
        <p:txBody>
          <a:bodyPr>
            <a:normAutofit/>
          </a:bodyPr>
          <a:lstStyle/>
          <a:p>
            <a:pPr marL="0" indent="0" defTabSz="804672">
              <a:spcBef>
                <a:spcPts val="880"/>
              </a:spcBef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Hence, we see it highly relevant to answer the following questions:</a:t>
            </a:r>
          </a:p>
          <a:p>
            <a:pPr marL="0" indent="0" defTabSz="804672">
              <a:spcBef>
                <a:spcPts val="880"/>
              </a:spcBef>
              <a:buNone/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marL="342900" indent="-342900" defTabSz="804672">
              <a:spcBef>
                <a:spcPts val="880"/>
              </a:spcBef>
              <a:buFont typeface="+mj-lt"/>
              <a:buAutoNum type="arabicPeriod"/>
            </a:pPr>
            <a:r>
              <a:rPr lang="en-GB" sz="1800" dirty="0">
                <a:cs typeface="Calibri"/>
              </a:rPr>
              <a:t>How can I know if my GEMM / GEMV-enabled application will benefit from a GPU before porting the code?</a:t>
            </a:r>
            <a:endParaRPr lang="en-GB" sz="18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marL="342900" indent="-342900" defTabSz="804672">
              <a:spcBef>
                <a:spcPts val="880"/>
              </a:spcBef>
              <a:buFont typeface="+mj-lt"/>
              <a:buAutoNum type="arabicPeriod"/>
            </a:pPr>
            <a:endParaRPr lang="en-US" sz="1800" dirty="0">
              <a:cs typeface="Calibri"/>
            </a:endParaRPr>
          </a:p>
          <a:p>
            <a:pPr marL="342900" indent="-342900" defTabSz="804672">
              <a:spcBef>
                <a:spcPts val="880"/>
              </a:spcBef>
              <a:buFont typeface="+mj-lt"/>
              <a:buAutoNum type="arabicPeriod"/>
            </a:pPr>
            <a:r>
              <a:rPr lang="en-US" sz="1800" dirty="0">
                <a:cs typeface="Calibri"/>
              </a:rPr>
              <a:t>Should modern CPUs perform GEMM or GEMV computations in modern heterogeneous systems?</a:t>
            </a:r>
          </a:p>
          <a:p>
            <a:pPr marL="342900" indent="-342900" defTabSz="804672">
              <a:spcBef>
                <a:spcPts val="880"/>
              </a:spcBef>
              <a:buFont typeface="+mj-lt"/>
              <a:buAutoNum type="arabicPeriod"/>
            </a:pPr>
            <a:endParaRPr lang="en-US" sz="1800" dirty="0">
              <a:cs typeface="Calibri"/>
            </a:endParaRPr>
          </a:p>
          <a:p>
            <a:pPr marL="342900" indent="-342900" defTabSz="804672">
              <a:spcBef>
                <a:spcPts val="880"/>
              </a:spcBef>
              <a:buFont typeface="+mj-lt"/>
              <a:buAutoNum type="arabicPeriod"/>
            </a:pPr>
            <a:r>
              <a:rPr lang="en-US" sz="1800" dirty="0">
                <a:cs typeface="Calibri"/>
              </a:rPr>
              <a:t>Do the following mantras still hold true for SoC devices?</a:t>
            </a:r>
          </a:p>
          <a:p>
            <a:pPr marL="857250" lvl="1" indent="-400050" defTabSz="804672">
              <a:spcBef>
                <a:spcPts val="880"/>
              </a:spcBef>
              <a:buFont typeface="+mj-lt"/>
              <a:buAutoNum type="romanLcPeriod"/>
            </a:pPr>
            <a:r>
              <a:rPr lang="en-US" sz="1400" dirty="0">
                <a:cs typeface="Calibri"/>
              </a:rPr>
              <a:t>GEMM typically performs better on GPU</a:t>
            </a:r>
          </a:p>
          <a:p>
            <a:pPr marL="857250" lvl="1" indent="-400050" defTabSz="804672">
              <a:spcBef>
                <a:spcPts val="880"/>
              </a:spcBef>
              <a:buFont typeface="+mj-lt"/>
              <a:buAutoNum type="romanLcPeriod"/>
            </a:pPr>
            <a:r>
              <a:rPr lang="en-US" sz="1400" dirty="0">
                <a:cs typeface="Calibri"/>
              </a:rPr>
              <a:t>GEMV typically performs better on CPU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6D945B-29BB-8C53-D521-F6AD9C7FC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48" y="253704"/>
            <a:ext cx="10515600" cy="769122"/>
          </a:xfrm>
        </p:spPr>
        <p:txBody>
          <a:bodyPr>
            <a:normAutofit/>
          </a:bodyPr>
          <a:lstStyle/>
          <a:p>
            <a:r>
              <a:rPr lang="en-US" sz="3600" u="sng" dirty="0"/>
              <a:t>Background &amp; Motivation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FC29B7-A950-878D-FECB-6101A3FACF6E}"/>
              </a:ext>
            </a:extLst>
          </p:cNvPr>
          <p:cNvSpPr txBox="1"/>
          <p:nvPr/>
        </p:nvSpPr>
        <p:spPr>
          <a:xfrm rot="2700000">
            <a:off x="11355899" y="824099"/>
            <a:ext cx="2272246" cy="228600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D5560BA-944E-F0F7-A18D-FCB41BE2C0AC}"/>
              </a:ext>
            </a:extLst>
          </p:cNvPr>
          <p:cNvSpPr txBox="1"/>
          <p:nvPr/>
        </p:nvSpPr>
        <p:spPr>
          <a:xfrm rot="2700000">
            <a:off x="11022440" y="2126311"/>
            <a:ext cx="678632" cy="68274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1731CAD-5AB2-42FE-1212-E8F336A40361}"/>
              </a:ext>
            </a:extLst>
          </p:cNvPr>
          <p:cNvSpPr txBox="1"/>
          <p:nvPr/>
        </p:nvSpPr>
        <p:spPr>
          <a:xfrm rot="2700000">
            <a:off x="-1733647" y="4485141"/>
            <a:ext cx="2272246" cy="2286000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FFE8304-B6A9-569D-7054-C7A570BAD680}"/>
              </a:ext>
            </a:extLst>
          </p:cNvPr>
          <p:cNvSpPr txBox="1"/>
          <p:nvPr/>
        </p:nvSpPr>
        <p:spPr>
          <a:xfrm rot="2700000">
            <a:off x="260979" y="5709136"/>
            <a:ext cx="533885" cy="537117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3" name="Slide Number Placeholder 4">
            <a:extLst>
              <a:ext uri="{FF2B5EF4-FFF2-40B4-BE49-F238E27FC236}">
                <a16:creationId xmlns:a16="http://schemas.microsoft.com/office/drawing/2014/main" id="{6289F3E1-FF08-6CCD-6ED3-6060BE34F554}"/>
              </a:ext>
            </a:extLst>
          </p:cNvPr>
          <p:cNvSpPr txBox="1">
            <a:spLocks/>
          </p:cNvSpPr>
          <p:nvPr/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13AAF9EC-8472-8C4B-9CAA-CFD19EC3D15B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30B3594-98BD-93EF-6357-E59065B21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6346" y="6384026"/>
            <a:ext cx="4399307" cy="365125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UoB</a:t>
            </a:r>
            <a:r>
              <a:rPr lang="en-US" dirty="0"/>
              <a:t>-HPC/GPU-BLAS-Offload-Benchmark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37B30-0E89-E4FE-CE35-B2685F02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867" y="99522"/>
            <a:ext cx="1452708" cy="42017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F73C313-BB03-BE83-9DCF-D27FE51ECC76}"/>
              </a:ext>
            </a:extLst>
          </p:cNvPr>
          <p:cNvGrpSpPr/>
          <p:nvPr/>
        </p:nvGrpSpPr>
        <p:grpSpPr>
          <a:xfrm rot="19461544">
            <a:off x="8412480" y="3240850"/>
            <a:ext cx="2723821" cy="2793809"/>
            <a:chOff x="7996513" y="3678604"/>
            <a:chExt cx="2723821" cy="279380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3D8EC3-1566-6CC5-0797-31DE30F1A2DF}"/>
                </a:ext>
              </a:extLst>
            </p:cNvPr>
            <p:cNvSpPr txBox="1"/>
            <p:nvPr/>
          </p:nvSpPr>
          <p:spPr>
            <a:xfrm rot="18900000">
              <a:off x="7996513" y="3825535"/>
              <a:ext cx="914033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600" b="1" dirty="0">
                  <a:solidFill>
                    <a:srgbClr val="AD0000"/>
                  </a:solidFill>
                  <a:latin typeface="Gloucester MT Extra Condensed" panose="02030808020601010101" pitchFamily="18" charset="77"/>
                  <a:cs typeface="APPLE CHANCERY" panose="03020702040506060504" pitchFamily="66" charset="-79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FDABE7-B154-9364-AE88-C6B262810899}"/>
                </a:ext>
              </a:extLst>
            </p:cNvPr>
            <p:cNvSpPr txBox="1"/>
            <p:nvPr/>
          </p:nvSpPr>
          <p:spPr>
            <a:xfrm>
              <a:off x="8466688" y="3678604"/>
              <a:ext cx="914033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600" b="1" dirty="0">
                  <a:solidFill>
                    <a:srgbClr val="AD0000"/>
                  </a:solidFill>
                  <a:latin typeface="Gloucester MT Extra Condensed" panose="02030808020601010101" pitchFamily="18" charset="77"/>
                  <a:cs typeface="APPLE CHANCERY" panose="03020702040506060504" pitchFamily="66" charset="-79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E1BA78-0DE8-0A80-B4D6-6C33A637DB4B}"/>
                </a:ext>
              </a:extLst>
            </p:cNvPr>
            <p:cNvSpPr txBox="1"/>
            <p:nvPr/>
          </p:nvSpPr>
          <p:spPr>
            <a:xfrm rot="2700000">
              <a:off x="8939878" y="3913673"/>
              <a:ext cx="914033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600" b="1" dirty="0">
                  <a:solidFill>
                    <a:srgbClr val="AD0000"/>
                  </a:solidFill>
                  <a:latin typeface="Gloucester MT Extra Condensed" panose="02030808020601010101" pitchFamily="18" charset="77"/>
                  <a:cs typeface="APPLE CHANCERY" panose="03020702040506060504" pitchFamily="66" charset="-79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35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7FB722-AC9A-C7FE-3001-15483D952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7AB504-AEB7-8468-E845-987320B2A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250" y="1222234"/>
            <a:ext cx="9711998" cy="4812805"/>
          </a:xfrm>
        </p:spPr>
        <p:txBody>
          <a:bodyPr>
            <a:normAutofit/>
          </a:bodyPr>
          <a:lstStyle/>
          <a:p>
            <a:pPr marL="0" indent="0" defTabSz="804672">
              <a:spcBef>
                <a:spcPts val="880"/>
              </a:spcBef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To help answer these questions, we developed the</a:t>
            </a:r>
          </a:p>
          <a:p>
            <a:pPr marL="0" indent="0" defTabSz="804672">
              <a:spcBef>
                <a:spcPts val="880"/>
              </a:spcBef>
              <a:buNone/>
            </a:pPr>
            <a:r>
              <a:rPr lang="en-US" sz="2400" b="1" u="sng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G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PU </a:t>
            </a:r>
            <a:r>
              <a:rPr lang="en-US" sz="2400" b="1" u="sng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BL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AS </a:t>
            </a:r>
            <a:r>
              <a:rPr lang="en-US" sz="2400" b="1" u="sng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O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ffload </a:t>
            </a:r>
            <a:r>
              <a:rPr lang="en-US" sz="2400" b="1" u="sng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B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enchmark; </a:t>
            </a:r>
            <a:endParaRPr lang="en-US" sz="2400" b="1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2400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2400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2400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2400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r>
              <a:rPr lang="en-US" sz="2400" dirty="0">
                <a:cs typeface="Calibri"/>
              </a:rPr>
              <a:t>GPU-BLOB is designed to be: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800" b="1" dirty="0">
                <a:cs typeface="Calibri"/>
              </a:rPr>
              <a:t>Portable:</a:t>
            </a:r>
            <a:r>
              <a:rPr lang="en-US" sz="1800" dirty="0">
                <a:cs typeface="Calibri"/>
              </a:rPr>
              <a:t> such that all main vendor &amp; open-source BLAS libraries, and all main 			  compilers are supported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800" b="1" dirty="0">
                <a:cs typeface="Calibri"/>
              </a:rPr>
              <a:t>Diverse:</a:t>
            </a:r>
            <a:r>
              <a:rPr lang="en-US" sz="1800" dirty="0">
                <a:cs typeface="Calibri"/>
              </a:rPr>
              <a:t> such that it collects performance data for a range of problem types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800" b="1" dirty="0">
                <a:cs typeface="Calibri"/>
              </a:rPr>
              <a:t>Complete:</a:t>
            </a:r>
            <a:r>
              <a:rPr lang="en-US" sz="1800" dirty="0">
                <a:cs typeface="Calibri"/>
              </a:rPr>
              <a:t> such that it produces a “</a:t>
            </a:r>
            <a:r>
              <a:rPr lang="en-US" sz="1800" i="1" dirty="0">
                <a:cs typeface="Calibri"/>
              </a:rPr>
              <a:t>GPU offload threshold” </a:t>
            </a:r>
            <a:r>
              <a:rPr lang="en-US" sz="1800" dirty="0">
                <a:cs typeface="Calibri"/>
              </a:rPr>
              <a:t>for every BLAS kernel and</a:t>
            </a:r>
            <a:br>
              <a:rPr lang="en-US" sz="1800" dirty="0">
                <a:cs typeface="Calibri"/>
              </a:rPr>
            </a:br>
            <a:r>
              <a:rPr lang="en-US" sz="1800" dirty="0">
                <a:cs typeface="Calibri"/>
              </a:rPr>
              <a:t>		    problem type pairing</a:t>
            </a:r>
          </a:p>
          <a:p>
            <a:pPr marL="342900" indent="-342900" defTabSz="804672">
              <a:spcBef>
                <a:spcPts val="880"/>
              </a:spcBef>
              <a:buFont typeface="+mj-lt"/>
              <a:buAutoNum type="arabicPeriod"/>
            </a:pPr>
            <a:endParaRPr lang="en-US" sz="1800" dirty="0">
              <a:cs typeface="Calibri"/>
            </a:endParaRPr>
          </a:p>
          <a:p>
            <a:pPr marL="342900" indent="-342900" defTabSz="804672">
              <a:spcBef>
                <a:spcPts val="880"/>
              </a:spcBef>
              <a:buFont typeface="+mj-lt"/>
              <a:buAutoNum type="arabicPeriod"/>
            </a:pP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C76D28-23C4-151B-609C-815B533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48" y="253704"/>
            <a:ext cx="10515600" cy="769122"/>
          </a:xfrm>
        </p:spPr>
        <p:txBody>
          <a:bodyPr>
            <a:normAutofit/>
          </a:bodyPr>
          <a:lstStyle/>
          <a:p>
            <a:r>
              <a:rPr lang="en-US" sz="3600" u="sng" dirty="0"/>
              <a:t>Benchmark Overview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B602D8-930C-38DB-EC2F-C7098497E875}"/>
              </a:ext>
            </a:extLst>
          </p:cNvPr>
          <p:cNvSpPr txBox="1"/>
          <p:nvPr/>
        </p:nvSpPr>
        <p:spPr>
          <a:xfrm rot="2700000">
            <a:off x="11355899" y="824099"/>
            <a:ext cx="2272246" cy="228600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5FB8177-959B-4951-0060-DB248D6A31DD}"/>
              </a:ext>
            </a:extLst>
          </p:cNvPr>
          <p:cNvSpPr txBox="1"/>
          <p:nvPr/>
        </p:nvSpPr>
        <p:spPr>
          <a:xfrm rot="2700000">
            <a:off x="11022440" y="2126311"/>
            <a:ext cx="678632" cy="68274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E963985-54BC-DA42-25C5-2FAA98DCD6D9}"/>
              </a:ext>
            </a:extLst>
          </p:cNvPr>
          <p:cNvSpPr txBox="1"/>
          <p:nvPr/>
        </p:nvSpPr>
        <p:spPr>
          <a:xfrm rot="2700000">
            <a:off x="-1733647" y="4485141"/>
            <a:ext cx="2272246" cy="2286000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E2C0908-CD6A-5585-D266-40396A51D915}"/>
              </a:ext>
            </a:extLst>
          </p:cNvPr>
          <p:cNvSpPr txBox="1"/>
          <p:nvPr/>
        </p:nvSpPr>
        <p:spPr>
          <a:xfrm rot="2700000">
            <a:off x="260979" y="5709136"/>
            <a:ext cx="533885" cy="537117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3" name="Slide Number Placeholder 4">
            <a:extLst>
              <a:ext uri="{FF2B5EF4-FFF2-40B4-BE49-F238E27FC236}">
                <a16:creationId xmlns:a16="http://schemas.microsoft.com/office/drawing/2014/main" id="{E154E079-ED2B-29DD-C691-D6A3FA198FF9}"/>
              </a:ext>
            </a:extLst>
          </p:cNvPr>
          <p:cNvSpPr txBox="1">
            <a:spLocks/>
          </p:cNvSpPr>
          <p:nvPr/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13AAF9EC-8472-8C4B-9CAA-CFD19EC3D15B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34BB47D-311F-413E-C36E-9BCF90D3B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6346" y="6384026"/>
            <a:ext cx="4399307" cy="365125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UoB</a:t>
            </a:r>
            <a:r>
              <a:rPr lang="en-US" dirty="0"/>
              <a:t>-HPC/GPU-BLAS-Offload-Benchmark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609AA3-EF0E-237E-0253-4603A2348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867" y="99522"/>
            <a:ext cx="1452708" cy="420174"/>
          </a:xfrm>
          <a:prstGeom prst="rect">
            <a:avLst/>
          </a:prstGeom>
        </p:spPr>
      </p:pic>
      <p:pic>
        <p:nvPicPr>
          <p:cNvPr id="6" name="Picture 2" descr="What's the Difference Between a CPU and a GPU? | Cloud4U">
            <a:extLst>
              <a:ext uri="{FF2B5EF4-FFF2-40B4-BE49-F238E27FC236}">
                <a16:creationId xmlns:a16="http://schemas.microsoft.com/office/drawing/2014/main" id="{FB808E13-6D98-A683-D3C9-E3F7D340A2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2" t="40490" r="10113" b="25980"/>
          <a:stretch/>
        </p:blipFill>
        <p:spPr bwMode="auto">
          <a:xfrm>
            <a:off x="3565061" y="2313220"/>
            <a:ext cx="1567197" cy="105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lus 6">
            <a:extLst>
              <a:ext uri="{FF2B5EF4-FFF2-40B4-BE49-F238E27FC236}">
                <a16:creationId xmlns:a16="http://schemas.microsoft.com/office/drawing/2014/main" id="{1C4BAFD1-94B2-0B32-4009-8857A3B9131E}"/>
              </a:ext>
            </a:extLst>
          </p:cNvPr>
          <p:cNvSpPr/>
          <p:nvPr/>
        </p:nvSpPr>
        <p:spPr>
          <a:xfrm>
            <a:off x="5271248" y="2362414"/>
            <a:ext cx="981636" cy="961319"/>
          </a:xfrm>
          <a:prstGeom prst="mathPlus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290" name="Picture 2" descr="Blobfish Facts | Island Bay Marine Education Centre">
            <a:extLst>
              <a:ext uri="{FF2B5EF4-FFF2-40B4-BE49-F238E27FC236}">
                <a16:creationId xmlns:a16="http://schemas.microsoft.com/office/drawing/2014/main" id="{545DC615-4E13-C2B6-03C9-1BC123AC9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874" y="2313220"/>
            <a:ext cx="1759324" cy="117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7AE51C-8EE9-F7B9-8C75-8BAAF626F565}"/>
              </a:ext>
            </a:extLst>
          </p:cNvPr>
          <p:cNvSpPr txBox="1"/>
          <p:nvPr/>
        </p:nvSpPr>
        <p:spPr>
          <a:xfrm>
            <a:off x="5505107" y="1645423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or </a:t>
            </a:r>
            <a:r>
              <a:rPr lang="en-GB" sz="2400" b="1" dirty="0"/>
              <a:t>GPU-BLOB</a:t>
            </a:r>
          </a:p>
        </p:txBody>
      </p:sp>
    </p:spTree>
    <p:extLst>
      <p:ext uri="{BB962C8B-B14F-4D97-AF65-F5344CB8AC3E}">
        <p14:creationId xmlns:p14="http://schemas.microsoft.com/office/powerpoint/2010/main" val="308370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EF861F-ADE5-3CA8-9B1A-C5E973730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B31B3C-E0CD-1499-5048-B9F6378BB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250" y="1222234"/>
            <a:ext cx="9711998" cy="4812805"/>
          </a:xfrm>
        </p:spPr>
        <p:txBody>
          <a:bodyPr>
            <a:normAutofit fontScale="85000" lnSpcReduction="20000"/>
          </a:bodyPr>
          <a:lstStyle/>
          <a:p>
            <a:pPr marL="0" indent="0" defTabSz="804672">
              <a:spcBef>
                <a:spcPts val="880"/>
              </a:spcBef>
              <a:buNone/>
            </a:pPr>
            <a:r>
              <a:rPr lang="en-US" sz="1800" dirty="0">
                <a:cs typeface="Calibri"/>
              </a:rPr>
              <a:t>Unlike libraries such as MAGMA, GPU-BLOB compares CPU and GPU performance rather than employing a heterogeneous computational effort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400" dirty="0">
                <a:cs typeface="Calibri"/>
              </a:rPr>
              <a:t>We want to find </a:t>
            </a:r>
            <a:r>
              <a:rPr lang="en-US" sz="1400" b="1" i="1" dirty="0">
                <a:cs typeface="Calibri"/>
              </a:rPr>
              <a:t>when</a:t>
            </a:r>
            <a:r>
              <a:rPr lang="en-US" sz="1400" dirty="0">
                <a:cs typeface="Calibri"/>
              </a:rPr>
              <a:t> offloading a given BLAS computation to the GPU becomes worthwhile</a:t>
            </a:r>
          </a:p>
          <a:p>
            <a:pPr marL="0" indent="0" defTabSz="804672">
              <a:spcBef>
                <a:spcPts val="880"/>
              </a:spcBef>
              <a:buNone/>
            </a:pPr>
            <a:endParaRPr lang="en-US" sz="1800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1800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r>
              <a:rPr lang="en-US" sz="1800" dirty="0">
                <a:cs typeface="Calibri"/>
              </a:rPr>
              <a:t>GPU-BLOB measures performance (GFLOP/s) for every possible problem size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400" dirty="0">
                <a:cs typeface="Calibri"/>
              </a:rPr>
              <a:t>User defines a min and max dimension size at runtime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400" dirty="0">
                <a:cs typeface="Calibri"/>
              </a:rPr>
              <a:t>Adheres with a problem type’s inter-dimension relationship</a:t>
            </a:r>
          </a:p>
          <a:p>
            <a:pPr marL="0" indent="0" defTabSz="804672">
              <a:spcBef>
                <a:spcPts val="880"/>
              </a:spcBef>
              <a:buNone/>
            </a:pPr>
            <a:endParaRPr lang="en-US" sz="1800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1800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r>
              <a:rPr lang="en-US" sz="1800" dirty="0">
                <a:cs typeface="Calibri"/>
              </a:rPr>
              <a:t>Performance measurement is for `</a:t>
            </a:r>
            <a:r>
              <a:rPr lang="en-US" sz="1800" dirty="0" err="1">
                <a:cs typeface="Calibri"/>
              </a:rPr>
              <a:t>i</a:t>
            </a:r>
            <a:r>
              <a:rPr lang="en-US" sz="1800" dirty="0">
                <a:cs typeface="Calibri"/>
              </a:rPr>
              <a:t>` back-to-back BLAS computations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400" dirty="0">
                <a:cs typeface="Calibri"/>
              </a:rPr>
              <a:t>Including data movement overhead for GPU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400" dirty="0">
                <a:cs typeface="Calibri"/>
              </a:rPr>
              <a:t>`</a:t>
            </a:r>
            <a:r>
              <a:rPr lang="en-US" sz="1400" dirty="0" err="1">
                <a:cs typeface="Calibri"/>
              </a:rPr>
              <a:t>i</a:t>
            </a:r>
            <a:r>
              <a:rPr lang="en-US" sz="1400" dirty="0">
                <a:cs typeface="Calibri"/>
              </a:rPr>
              <a:t>` defined by user at runtime</a:t>
            </a:r>
          </a:p>
          <a:p>
            <a:pPr marL="0" indent="0" defTabSz="804672">
              <a:spcBef>
                <a:spcPts val="880"/>
              </a:spcBef>
              <a:buNone/>
            </a:pPr>
            <a:endParaRPr lang="en-US" sz="1800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1800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r>
              <a:rPr lang="en-US" sz="1800" dirty="0">
                <a:cs typeface="Calibri"/>
              </a:rPr>
              <a:t>GPU-BLOB outputs: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400" dirty="0">
                <a:cs typeface="Calibri"/>
              </a:rPr>
              <a:t>Performance data for every problem size in CSV files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1400" dirty="0">
                <a:cs typeface="Calibri"/>
              </a:rPr>
              <a:t>Tables printed to </a:t>
            </a:r>
            <a:r>
              <a:rPr lang="en-US" sz="1400" dirty="0" err="1">
                <a:cs typeface="Calibri"/>
              </a:rPr>
              <a:t>stdout</a:t>
            </a:r>
            <a:r>
              <a:rPr lang="en-US" sz="1400" dirty="0">
                <a:cs typeface="Calibri"/>
              </a:rPr>
              <a:t> of each problem type’s </a:t>
            </a:r>
            <a:r>
              <a:rPr lang="en-US" sz="1400" i="1" dirty="0">
                <a:cs typeface="Calibri"/>
              </a:rPr>
              <a:t>GPU Offload Threshold</a:t>
            </a:r>
            <a:endParaRPr lang="en-US" sz="1800" i="1" u="sng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2121D7-162E-C966-60D1-91795620D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48" y="253704"/>
            <a:ext cx="10515600" cy="769122"/>
          </a:xfrm>
        </p:spPr>
        <p:txBody>
          <a:bodyPr>
            <a:normAutofit/>
          </a:bodyPr>
          <a:lstStyle/>
          <a:p>
            <a:r>
              <a:rPr lang="en-US" sz="3600" u="sng" dirty="0"/>
              <a:t>Benchmark Overview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863D87-F4C9-A0BF-0BDC-5144FDEA4D2B}"/>
              </a:ext>
            </a:extLst>
          </p:cNvPr>
          <p:cNvSpPr txBox="1"/>
          <p:nvPr/>
        </p:nvSpPr>
        <p:spPr>
          <a:xfrm rot="2700000">
            <a:off x="11355899" y="824099"/>
            <a:ext cx="2272246" cy="228600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8048F43-D66C-0110-1200-6FCACEEF2962}"/>
              </a:ext>
            </a:extLst>
          </p:cNvPr>
          <p:cNvSpPr txBox="1"/>
          <p:nvPr/>
        </p:nvSpPr>
        <p:spPr>
          <a:xfrm rot="2700000">
            <a:off x="11022440" y="2126311"/>
            <a:ext cx="678632" cy="68274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D23650B-D02D-4ECC-AE57-CF99380B1DE5}"/>
              </a:ext>
            </a:extLst>
          </p:cNvPr>
          <p:cNvSpPr txBox="1"/>
          <p:nvPr/>
        </p:nvSpPr>
        <p:spPr>
          <a:xfrm rot="2700000">
            <a:off x="-1733647" y="4485141"/>
            <a:ext cx="2272246" cy="2286000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CFD784E-10A0-5202-1FAF-5B858B6CD0AB}"/>
              </a:ext>
            </a:extLst>
          </p:cNvPr>
          <p:cNvSpPr txBox="1"/>
          <p:nvPr/>
        </p:nvSpPr>
        <p:spPr>
          <a:xfrm rot="2700000">
            <a:off x="260979" y="5709136"/>
            <a:ext cx="533885" cy="537117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3" name="Slide Number Placeholder 4">
            <a:extLst>
              <a:ext uri="{FF2B5EF4-FFF2-40B4-BE49-F238E27FC236}">
                <a16:creationId xmlns:a16="http://schemas.microsoft.com/office/drawing/2014/main" id="{7B611DC7-DC85-DF64-A11F-5E9FF5DF68AF}"/>
              </a:ext>
            </a:extLst>
          </p:cNvPr>
          <p:cNvSpPr txBox="1">
            <a:spLocks/>
          </p:cNvSpPr>
          <p:nvPr/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13AAF9EC-8472-8C4B-9CAA-CFD19EC3D15B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888C132-402E-0EA8-6CF6-DEF11C290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6346" y="6384026"/>
            <a:ext cx="4399307" cy="365125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UoB</a:t>
            </a:r>
            <a:r>
              <a:rPr lang="en-US" dirty="0"/>
              <a:t>-HPC/GPU-BLAS-Offload-Benchmark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BDD8A2-76E4-60EA-A428-3FC4460A1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867" y="99522"/>
            <a:ext cx="1452708" cy="420174"/>
          </a:xfrm>
          <a:prstGeom prst="rect">
            <a:avLst/>
          </a:prstGeom>
        </p:spPr>
      </p:pic>
      <p:pic>
        <p:nvPicPr>
          <p:cNvPr id="13314" name="Picture 2" descr="Performance - Free seo and web icons">
            <a:extLst>
              <a:ext uri="{FF2B5EF4-FFF2-40B4-BE49-F238E27FC236}">
                <a16:creationId xmlns:a16="http://schemas.microsoft.com/office/drawing/2014/main" id="{48CAFB55-9B74-6526-B9EF-D285A0DD9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059" y="2624962"/>
            <a:ext cx="1189889" cy="118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3,734 Csv Royalty-Free Photos and Stock Images | Shutterstock">
            <a:extLst>
              <a:ext uri="{FF2B5EF4-FFF2-40B4-BE49-F238E27FC236}">
                <a16:creationId xmlns:a16="http://schemas.microsoft.com/office/drawing/2014/main" id="{9700DEDC-F779-2D08-81CA-AD2956EAE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879" y="4941194"/>
            <a:ext cx="928323" cy="92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718A2A-186C-1636-AEFF-48AD93BFE0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5874" y="4898836"/>
            <a:ext cx="3427200" cy="10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0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88F93E-A67A-1C25-E026-E96518135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AD5BB-575F-7FBA-7565-CFF7440E2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250" y="1222235"/>
            <a:ext cx="9711998" cy="4191802"/>
          </a:xfrm>
        </p:spPr>
        <p:txBody>
          <a:bodyPr>
            <a:normAutofit/>
          </a:bodyPr>
          <a:lstStyle/>
          <a:p>
            <a:pPr marL="0" indent="0" defTabSz="804672">
              <a:spcBef>
                <a:spcPts val="880"/>
              </a:spcBef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We define the </a:t>
            </a:r>
            <a:r>
              <a:rPr lang="en-US" sz="2400" i="1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GPU Offload Threshold 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as:</a:t>
            </a:r>
            <a:b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</a:b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marL="457200" lvl="1" indent="0" defTabSz="804672">
              <a:spcBef>
                <a:spcPts val="880"/>
              </a:spcBef>
              <a:buNone/>
            </a:pPr>
            <a:r>
              <a:rPr lang="en-US" sz="2000" i="1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“For a given BLAS kernel, problem type, and iteration count; the GPU Offload Threshold is the set of BLAS dimensions at which all greater problem sizes for the specific problem type are guaranteed to benefit from GPU acceleration.”</a:t>
            </a:r>
          </a:p>
          <a:p>
            <a:pPr marL="0" indent="0" defTabSz="804672">
              <a:spcBef>
                <a:spcPts val="880"/>
              </a:spcBef>
              <a:buNone/>
            </a:pPr>
            <a:endParaRPr lang="en-US" sz="2400" i="1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The </a:t>
            </a:r>
            <a:r>
              <a:rPr lang="en-US" sz="2400" i="1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GPU Offload Threshold 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is system and library specific.</a:t>
            </a:r>
            <a:endParaRPr lang="en-US" sz="2400" i="1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2400" i="1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Can be used to help indicate if a certain </a:t>
            </a:r>
            <a:b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</a:b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application with substantial BLAS usage may </a:t>
            </a:r>
            <a:b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</a:b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benefit from GPU acceleration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A49B1D-3CFE-A731-C1F0-81017C464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48" y="253704"/>
            <a:ext cx="10515600" cy="769122"/>
          </a:xfrm>
        </p:spPr>
        <p:txBody>
          <a:bodyPr>
            <a:normAutofit/>
          </a:bodyPr>
          <a:lstStyle/>
          <a:p>
            <a:r>
              <a:rPr lang="en-US" sz="3600" u="sng" dirty="0"/>
              <a:t>Benchmark Overview – GPU Offload Threshold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7D849-372A-20AC-0FBE-1EC40E97F4D4}"/>
              </a:ext>
            </a:extLst>
          </p:cNvPr>
          <p:cNvSpPr txBox="1"/>
          <p:nvPr/>
        </p:nvSpPr>
        <p:spPr>
          <a:xfrm rot="2700000">
            <a:off x="11355899" y="824099"/>
            <a:ext cx="2272246" cy="228600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F2A97F7-D62B-6120-5D89-B0E2F051E0D1}"/>
              </a:ext>
            </a:extLst>
          </p:cNvPr>
          <p:cNvSpPr txBox="1"/>
          <p:nvPr/>
        </p:nvSpPr>
        <p:spPr>
          <a:xfrm rot="2700000">
            <a:off x="11022440" y="2126311"/>
            <a:ext cx="678632" cy="68274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D2F1B68-9074-9B04-904E-7A28CCAAA069}"/>
              </a:ext>
            </a:extLst>
          </p:cNvPr>
          <p:cNvSpPr txBox="1"/>
          <p:nvPr/>
        </p:nvSpPr>
        <p:spPr>
          <a:xfrm rot="2700000">
            <a:off x="-1733647" y="4485141"/>
            <a:ext cx="2272246" cy="2286000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4B4ECAB-9D6D-7F71-6E1D-9C85F1185503}"/>
              </a:ext>
            </a:extLst>
          </p:cNvPr>
          <p:cNvSpPr txBox="1"/>
          <p:nvPr/>
        </p:nvSpPr>
        <p:spPr>
          <a:xfrm rot="2700000">
            <a:off x="260979" y="5709136"/>
            <a:ext cx="533885" cy="537117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3" name="Slide Number Placeholder 4">
            <a:extLst>
              <a:ext uri="{FF2B5EF4-FFF2-40B4-BE49-F238E27FC236}">
                <a16:creationId xmlns:a16="http://schemas.microsoft.com/office/drawing/2014/main" id="{E01608CD-CCE9-60E0-F7FA-86BB46BA4B4C}"/>
              </a:ext>
            </a:extLst>
          </p:cNvPr>
          <p:cNvSpPr txBox="1">
            <a:spLocks/>
          </p:cNvSpPr>
          <p:nvPr/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13AAF9EC-8472-8C4B-9CAA-CFD19EC3D15B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1F7C527-F447-FBC7-15C3-C566EA85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6346" y="6384026"/>
            <a:ext cx="4399307" cy="365125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UoB</a:t>
            </a:r>
            <a:r>
              <a:rPr lang="en-US" dirty="0"/>
              <a:t>-HPC/GPU-BLAS-Offload-Benchmark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CD35B-F59C-7A7D-9FA9-8235F7771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867" y="99522"/>
            <a:ext cx="1452708" cy="42017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E645EDA-2919-5874-35EB-AB96F0F6EAAD}"/>
              </a:ext>
            </a:extLst>
          </p:cNvPr>
          <p:cNvGrpSpPr/>
          <p:nvPr/>
        </p:nvGrpSpPr>
        <p:grpSpPr>
          <a:xfrm>
            <a:off x="7763214" y="3745486"/>
            <a:ext cx="3931962" cy="2614974"/>
            <a:chOff x="7614533" y="3301684"/>
            <a:chExt cx="3931962" cy="2614974"/>
          </a:xfrm>
        </p:grpSpPr>
        <p:graphicFrame>
          <p:nvGraphicFramePr>
            <p:cNvPr id="6" name="Content Placeholder 5">
              <a:extLst>
                <a:ext uri="{FF2B5EF4-FFF2-40B4-BE49-F238E27FC236}">
                  <a16:creationId xmlns:a16="http://schemas.microsoft.com/office/drawing/2014/main" id="{EDAEC317-DA15-DA1D-CF80-C7838E0D9C1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90794543"/>
                </p:ext>
              </p:extLst>
            </p:nvPr>
          </p:nvGraphicFramePr>
          <p:xfrm>
            <a:off x="7614533" y="3649399"/>
            <a:ext cx="3747223" cy="22672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" name="Doughnut 6">
              <a:extLst>
                <a:ext uri="{FF2B5EF4-FFF2-40B4-BE49-F238E27FC236}">
                  <a16:creationId xmlns:a16="http://schemas.microsoft.com/office/drawing/2014/main" id="{A8C4FB11-5E50-75B4-EAEA-AEE90C924B5C}"/>
                </a:ext>
              </a:extLst>
            </p:cNvPr>
            <p:cNvSpPr/>
            <p:nvPr/>
          </p:nvSpPr>
          <p:spPr>
            <a:xfrm>
              <a:off x="10102740" y="4673250"/>
              <a:ext cx="295200" cy="296985"/>
            </a:xfrm>
            <a:prstGeom prst="donut">
              <a:avLst>
                <a:gd name="adj" fmla="val 12749"/>
              </a:avLst>
            </a:prstGeom>
            <a:solidFill>
              <a:srgbClr val="FFC000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A8C03A8-0FF2-29B9-C345-7BD8F751E572}"/>
                </a:ext>
              </a:extLst>
            </p:cNvPr>
            <p:cNvCxnSpPr>
              <a:cxnSpLocks/>
              <a:stCxn id="15" idx="2"/>
              <a:endCxn id="7" idx="0"/>
            </p:cNvCxnSpPr>
            <p:nvPr/>
          </p:nvCxnSpPr>
          <p:spPr>
            <a:xfrm flipH="1">
              <a:off x="10250340" y="3578683"/>
              <a:ext cx="405527" cy="109456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6BE03D-263C-E1FC-3B6A-D30BB01C6986}"/>
                </a:ext>
              </a:extLst>
            </p:cNvPr>
            <p:cNvSpPr txBox="1"/>
            <p:nvPr/>
          </p:nvSpPr>
          <p:spPr>
            <a:xfrm>
              <a:off x="9765238" y="3301684"/>
              <a:ext cx="17812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GPU Offload Threshold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701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D10127-CC04-B38F-A59C-70B92895D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914444-7EA7-17B3-D638-01F1C4DE9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250" y="1222234"/>
            <a:ext cx="9711998" cy="4812805"/>
          </a:xfrm>
        </p:spPr>
        <p:txBody>
          <a:bodyPr>
            <a:normAutofit/>
          </a:bodyPr>
          <a:lstStyle/>
          <a:p>
            <a:pPr marL="0" indent="0" defTabSz="804672">
              <a:spcBef>
                <a:spcPts val="880"/>
              </a:spcBef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There are many ways to move data to/from the GPU</a:t>
            </a:r>
          </a:p>
          <a:p>
            <a:pPr marL="0" indent="0" defTabSz="804672">
              <a:spcBef>
                <a:spcPts val="880"/>
              </a:spcBef>
              <a:buNone/>
            </a:pPr>
            <a:endParaRPr lang="en-US" sz="2400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2400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2400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We employ </a:t>
            </a:r>
            <a:r>
              <a:rPr lang="en-US" sz="2400" u="sng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three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 different approaches in GPU-BLOB:</a:t>
            </a: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Transfer-Once: 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Move data to GPU, do `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Calibri"/>
              </a:rPr>
              <a:t>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` BLAS computations, move data to</a:t>
            </a:r>
            <a:b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</a:b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			  CPU</a:t>
            </a:r>
            <a:endParaRPr lang="en-US" sz="2000" b="1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Transfer-Always: 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Move data to GPU, do one BLAS computation, move data</a:t>
            </a:r>
            <a:b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</a:b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			     to CPU; repeat `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Calibri"/>
              </a:rPr>
              <a:t>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` times</a:t>
            </a:r>
            <a:endParaRPr lang="en-US" sz="2000" b="1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lvl="1" defTabSz="804672">
              <a:spcBef>
                <a:spcPts val="880"/>
              </a:spcBef>
              <a:buFont typeface="Wingdings" pitchFamily="2" charset="2"/>
              <a:buChar char="§"/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Unified Shared Memory: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 Same as Transfer-Once, but using USM constructs</a:t>
            </a:r>
            <a:endParaRPr lang="en-US" sz="2400" b="1" dirty="0"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marL="0" indent="0" defTabSz="804672">
              <a:spcBef>
                <a:spcPts val="880"/>
              </a:spcBef>
              <a:buNone/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EC0FFB-3EEA-537A-3997-49A25E985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48" y="253704"/>
            <a:ext cx="10515600" cy="769122"/>
          </a:xfrm>
        </p:spPr>
        <p:txBody>
          <a:bodyPr>
            <a:normAutofit/>
          </a:bodyPr>
          <a:lstStyle/>
          <a:p>
            <a:r>
              <a:rPr lang="en-US" sz="3600" u="sng" dirty="0"/>
              <a:t>Benchmark Overview – GPU Data Transfer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6F1F70-A4CF-E77E-81B6-8B498C9FB308}"/>
              </a:ext>
            </a:extLst>
          </p:cNvPr>
          <p:cNvSpPr txBox="1"/>
          <p:nvPr/>
        </p:nvSpPr>
        <p:spPr>
          <a:xfrm rot="2700000">
            <a:off x="11355899" y="824099"/>
            <a:ext cx="2272246" cy="228600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334FD4D-CF76-4942-91B6-BB94340555DA}"/>
              </a:ext>
            </a:extLst>
          </p:cNvPr>
          <p:cNvSpPr txBox="1"/>
          <p:nvPr/>
        </p:nvSpPr>
        <p:spPr>
          <a:xfrm rot="2700000">
            <a:off x="11022440" y="2126311"/>
            <a:ext cx="678632" cy="682740"/>
          </a:xfrm>
          <a:prstGeom prst="rect">
            <a:avLst/>
          </a:prstGeom>
          <a:solidFill>
            <a:srgbClr val="BE2A31">
              <a:alpha val="67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037ACE4-5492-8203-D85C-841912B017E3}"/>
              </a:ext>
            </a:extLst>
          </p:cNvPr>
          <p:cNvSpPr txBox="1"/>
          <p:nvPr/>
        </p:nvSpPr>
        <p:spPr>
          <a:xfrm rot="2700000">
            <a:off x="-1733647" y="4485141"/>
            <a:ext cx="2272246" cy="2286000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A9C958F-2D1A-AD7C-CD6E-278A6DCCF1BD}"/>
              </a:ext>
            </a:extLst>
          </p:cNvPr>
          <p:cNvSpPr txBox="1"/>
          <p:nvPr/>
        </p:nvSpPr>
        <p:spPr>
          <a:xfrm rot="2700000">
            <a:off x="260979" y="5709136"/>
            <a:ext cx="533885" cy="537117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3" name="Slide Number Placeholder 4">
            <a:extLst>
              <a:ext uri="{FF2B5EF4-FFF2-40B4-BE49-F238E27FC236}">
                <a16:creationId xmlns:a16="http://schemas.microsoft.com/office/drawing/2014/main" id="{370DAD8E-4DC2-313A-53A7-EC0D51B8B54E}"/>
              </a:ext>
            </a:extLst>
          </p:cNvPr>
          <p:cNvSpPr txBox="1">
            <a:spLocks/>
          </p:cNvSpPr>
          <p:nvPr/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13AAF9EC-8472-8C4B-9CAA-CFD19EC3D15B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9EBAF06-5025-9AEB-9F33-8DA2F1E0B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6346" y="6384026"/>
            <a:ext cx="4399307" cy="365125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UoB</a:t>
            </a:r>
            <a:r>
              <a:rPr lang="en-US" dirty="0"/>
              <a:t>-HPC/GPU-BLAS-Offload-Benchmark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2557B-9C0A-5C5C-665C-0FB4A7D97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867" y="99522"/>
            <a:ext cx="1452708" cy="42017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B606273-E0D9-F44C-3014-D6DD0A4DFDF5}"/>
              </a:ext>
            </a:extLst>
          </p:cNvPr>
          <p:cNvGrpSpPr/>
          <p:nvPr/>
        </p:nvGrpSpPr>
        <p:grpSpPr>
          <a:xfrm>
            <a:off x="1560302" y="1937827"/>
            <a:ext cx="7674274" cy="1059708"/>
            <a:chOff x="1560302" y="1764174"/>
            <a:chExt cx="7674274" cy="1059708"/>
          </a:xfrm>
        </p:grpSpPr>
        <p:pic>
          <p:nvPicPr>
            <p:cNvPr id="11266" name="Picture 2" descr="What's the Difference Between a CPU and a GPU? | Cloud4U">
              <a:extLst>
                <a:ext uri="{FF2B5EF4-FFF2-40B4-BE49-F238E27FC236}">
                  <a16:creationId xmlns:a16="http://schemas.microsoft.com/office/drawing/2014/main" id="{90F38B48-4F81-80B8-DDC5-CD05E90FB0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72" t="40490" r="10113" b="25980"/>
            <a:stretch/>
          </p:blipFill>
          <p:spPr bwMode="auto">
            <a:xfrm>
              <a:off x="4977002" y="1764174"/>
              <a:ext cx="1567197" cy="1059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611BCD9-8C0A-75F8-7769-B77375A5D17F}"/>
                </a:ext>
              </a:extLst>
            </p:cNvPr>
            <p:cNvSpPr txBox="1"/>
            <p:nvPr/>
          </p:nvSpPr>
          <p:spPr>
            <a:xfrm>
              <a:off x="1560302" y="1816975"/>
              <a:ext cx="133753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rgbClr val="AD0000"/>
                  </a:solidFill>
                </a:rPr>
                <a:t>A  </a:t>
              </a:r>
              <a:r>
                <a:rPr lang="en-GB" sz="2800" b="1" dirty="0">
                  <a:solidFill>
                    <a:srgbClr val="00B0F0"/>
                  </a:solidFill>
                </a:rPr>
                <a:t>B  </a:t>
              </a:r>
              <a:r>
                <a:rPr lang="en-GB" sz="2800" b="1" dirty="0">
                  <a:solidFill>
                    <a:schemeClr val="accent6">
                      <a:lumMod val="75000"/>
                    </a:schemeClr>
                  </a:solidFill>
                </a:rPr>
                <a:t>C</a:t>
              </a:r>
              <a:br>
                <a:rPr lang="en-GB" sz="2800" b="1" dirty="0">
                  <a:solidFill>
                    <a:schemeClr val="accent6">
                      <a:lumMod val="75000"/>
                    </a:schemeClr>
                  </a:solidFill>
                </a:rPr>
              </a:br>
              <a:r>
                <a:rPr lang="en-GB" sz="2800" b="1" dirty="0">
                  <a:solidFill>
                    <a:srgbClr val="AD0000"/>
                  </a:solidFill>
                </a:rPr>
                <a:t>A</a:t>
              </a:r>
              <a:r>
                <a:rPr lang="en-GB" sz="2800" b="1" dirty="0">
                  <a:solidFill>
                    <a:srgbClr val="C00000"/>
                  </a:solidFill>
                </a:rPr>
                <a:t>  </a:t>
              </a:r>
              <a:r>
                <a:rPr lang="en-GB" sz="2800" b="1" dirty="0">
                  <a:solidFill>
                    <a:srgbClr val="00B0F0"/>
                  </a:solidFill>
                </a:rPr>
                <a:t>x   </a:t>
              </a:r>
              <a:r>
                <a:rPr lang="en-GB" sz="2800" b="1" dirty="0">
                  <a:solidFill>
                    <a:schemeClr val="accent6">
                      <a:lumMod val="75000"/>
                    </a:schemeClr>
                  </a:solidFill>
                </a:rPr>
                <a:t>y</a:t>
              </a:r>
              <a:endParaRPr lang="en-GB" sz="2800" b="1" dirty="0">
                <a:solidFill>
                  <a:srgbClr val="AD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94B78F-8A56-C979-8826-D6924838FE40}"/>
                </a:ext>
              </a:extLst>
            </p:cNvPr>
            <p:cNvSpPr txBox="1"/>
            <p:nvPr/>
          </p:nvSpPr>
          <p:spPr>
            <a:xfrm>
              <a:off x="8673595" y="1816975"/>
              <a:ext cx="5609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accent6">
                      <a:lumMod val="75000"/>
                    </a:schemeClr>
                  </a:solidFill>
                </a:rPr>
                <a:t>C</a:t>
              </a:r>
              <a:br>
                <a:rPr lang="en-GB" sz="2800" b="1" dirty="0">
                  <a:solidFill>
                    <a:schemeClr val="accent6">
                      <a:lumMod val="75000"/>
                    </a:schemeClr>
                  </a:solidFill>
                </a:rPr>
              </a:br>
              <a:r>
                <a:rPr lang="en-GB" sz="2800" b="1" dirty="0">
                  <a:solidFill>
                    <a:schemeClr val="accent6">
                      <a:lumMod val="75000"/>
                    </a:schemeClr>
                  </a:solidFill>
                </a:rPr>
                <a:t>y</a:t>
              </a:r>
              <a:endParaRPr lang="en-GB" sz="2800" b="1" dirty="0">
                <a:solidFill>
                  <a:srgbClr val="AD0000"/>
                </a:solidFill>
              </a:endParaRPr>
            </a:p>
          </p:txBody>
        </p:sp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CA4D48B1-1CB6-2431-378C-91C438C1923F}"/>
                </a:ext>
              </a:extLst>
            </p:cNvPr>
            <p:cNvSpPr/>
            <p:nvPr/>
          </p:nvSpPr>
          <p:spPr>
            <a:xfrm>
              <a:off x="2924796" y="1967099"/>
              <a:ext cx="1943100" cy="213807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52D486A3-5BC5-FFB2-ED3C-D58C39A46E1A}"/>
                </a:ext>
              </a:extLst>
            </p:cNvPr>
            <p:cNvSpPr/>
            <p:nvPr/>
          </p:nvSpPr>
          <p:spPr>
            <a:xfrm>
              <a:off x="2924796" y="2425584"/>
              <a:ext cx="1943100" cy="213807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2D6047F4-EA1E-4A6B-5144-69C78996425E}"/>
                </a:ext>
              </a:extLst>
            </p:cNvPr>
            <p:cNvSpPr/>
            <p:nvPr/>
          </p:nvSpPr>
          <p:spPr>
            <a:xfrm>
              <a:off x="6653305" y="1967099"/>
              <a:ext cx="1943100" cy="213807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67FAD824-1FA6-CA3C-ADC8-AC2B0E816A56}"/>
                </a:ext>
              </a:extLst>
            </p:cNvPr>
            <p:cNvSpPr/>
            <p:nvPr/>
          </p:nvSpPr>
          <p:spPr>
            <a:xfrm>
              <a:off x="6653305" y="2425584"/>
              <a:ext cx="1943100" cy="213807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4871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BHPC" id="{920468AE-440E-B54A-B91D-26063D5F55B8}" vid="{209A359A-8D07-FF4C-9276-227D256334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25053</TotalTime>
  <Words>1981</Words>
  <Application>Microsoft Macintosh PowerPoint</Application>
  <PresentationFormat>Widescreen</PresentationFormat>
  <Paragraphs>306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Gloucester MT Extra Condensed</vt:lpstr>
      <vt:lpstr>Google Sans</vt:lpstr>
      <vt:lpstr>Lato</vt:lpstr>
      <vt:lpstr>Wingdings</vt:lpstr>
      <vt:lpstr>Office Theme</vt:lpstr>
      <vt:lpstr>PowerPoint Presentation</vt:lpstr>
      <vt:lpstr>Background &amp; Motivation</vt:lpstr>
      <vt:lpstr>Background &amp; Motivation</vt:lpstr>
      <vt:lpstr>Background &amp; Motivation</vt:lpstr>
      <vt:lpstr>Background &amp; Motivation</vt:lpstr>
      <vt:lpstr>Benchmark Overview</vt:lpstr>
      <vt:lpstr>Benchmark Overview</vt:lpstr>
      <vt:lpstr>Benchmark Overview – GPU Offload Threshold</vt:lpstr>
      <vt:lpstr>Benchmark Overview – GPU Data Transfer</vt:lpstr>
      <vt:lpstr>Benchmark Overview – Problem Types</vt:lpstr>
      <vt:lpstr>Methodology – Systems &amp; Configuration</vt:lpstr>
      <vt:lpstr>Results – Square GEMM</vt:lpstr>
      <vt:lpstr>Results – Square GEMV</vt:lpstr>
      <vt:lpstr>Results – BLAS Library Oddities</vt:lpstr>
      <vt:lpstr>Results – Non-Square GEMM</vt:lpstr>
      <vt:lpstr>Results – Non-Square GEMV</vt:lpstr>
      <vt:lpstr>Conclusions</vt:lpstr>
      <vt:lpstr>Future Work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jack jones</dc:creator>
  <cp:keywords/>
  <dc:description/>
  <cp:lastModifiedBy>Finn Wilkinson</cp:lastModifiedBy>
  <cp:revision>187</cp:revision>
  <dcterms:created xsi:type="dcterms:W3CDTF">2023-10-09T11:42:18Z</dcterms:created>
  <dcterms:modified xsi:type="dcterms:W3CDTF">2024-11-18T18:53:12Z</dcterms:modified>
  <cp:category/>
</cp:coreProperties>
</file>