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24"/>
  </p:notesMasterIdLst>
  <p:sldIdLst>
    <p:sldId id="321" r:id="rId2"/>
    <p:sldId id="359" r:id="rId3"/>
    <p:sldId id="350" r:id="rId4"/>
    <p:sldId id="351" r:id="rId5"/>
    <p:sldId id="324" r:id="rId6"/>
    <p:sldId id="352" r:id="rId7"/>
    <p:sldId id="326" r:id="rId8"/>
    <p:sldId id="345" r:id="rId9"/>
    <p:sldId id="346" r:id="rId10"/>
    <p:sldId id="354" r:id="rId11"/>
    <p:sldId id="330" r:id="rId12"/>
    <p:sldId id="332" r:id="rId13"/>
    <p:sldId id="333" r:id="rId14"/>
    <p:sldId id="355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56" r:id="rId23"/>
  </p:sldIdLst>
  <p:sldSz cx="12192000" cy="6858000"/>
  <p:notesSz cx="6858000" cy="9144000"/>
  <p:defaultTextStyle>
    <a:defPPr>
      <a:defRPr lang="en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ishi Arima" initials="EA" lastIdx="1" clrIdx="0">
    <p:extLst>
      <p:ext uri="{19B8F6BF-5375-455C-9EA6-DF929625EA0E}">
        <p15:presenceInfo xmlns:p15="http://schemas.microsoft.com/office/powerpoint/2012/main" userId="S::eishi.arima@tum.de::ea2b4f4e-0594-4016-ba94-9c89174bbd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0B3"/>
    <a:srgbClr val="FFFFFF"/>
    <a:srgbClr val="000000"/>
    <a:srgbClr val="F6F6F6"/>
    <a:srgbClr val="595959"/>
    <a:srgbClr val="FF0000"/>
    <a:srgbClr val="AF6A1B"/>
    <a:srgbClr val="548235"/>
    <a:srgbClr val="FF4A52"/>
    <a:srgbClr val="FF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3566" autoAdjust="0"/>
  </p:normalViewPr>
  <p:slideViewPr>
    <p:cSldViewPr snapToGrid="0" snapToObjects="1">
      <p:cViewPr varScale="1">
        <p:scale>
          <a:sx n="60" d="100"/>
          <a:sy n="60" d="100"/>
        </p:scale>
        <p:origin x="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Precision Type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070B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0C1-49C6-A002-40F2E733EC4D}"/>
              </c:ext>
            </c:extLst>
          </c:dPt>
          <c:dPt>
            <c:idx val="1"/>
            <c:invertIfNegative val="0"/>
            <c:bubble3D val="0"/>
            <c:spPr>
              <a:solidFill>
                <a:srgbClr val="3070B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0C1-49C6-A002-40F2E733EC4D}"/>
              </c:ext>
            </c:extLst>
          </c:dPt>
          <c:dPt>
            <c:idx val="2"/>
            <c:invertIfNegative val="0"/>
            <c:bubble3D val="0"/>
            <c:spPr>
              <a:solidFill>
                <a:srgbClr val="3070B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C1-49C6-A002-40F2E733EC4D}"/>
              </c:ext>
            </c:extLst>
          </c:dPt>
          <c:cat>
            <c:strRef>
              <c:f>Sheet1!$A$2:$A$5</c:f>
              <c:strCache>
                <c:ptCount val="3"/>
                <c:pt idx="0">
                  <c:v>FP64</c:v>
                </c:pt>
                <c:pt idx="1">
                  <c:v>FP32</c:v>
                </c:pt>
                <c:pt idx="2">
                  <c:v>FP16</c:v>
                </c:pt>
              </c:strCache>
              <c:extLst/>
            </c:strRef>
          </c:cat>
          <c:val>
            <c:numRef>
              <c:f>Sheet1!$B$2:$B$5</c:f>
              <c:numCache>
                <c:formatCode>General</c:formatCode>
                <c:ptCount val="3"/>
                <c:pt idx="0" formatCode="0.0">
                  <c:v>9.6999999999999993</c:v>
                </c:pt>
                <c:pt idx="1">
                  <c:v>19.5</c:v>
                </c:pt>
                <c:pt idx="2">
                  <c:v>78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0C1-49C6-A002-40F2E733E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8906016"/>
        <c:axId val="1188906976"/>
      </c:barChart>
      <c:catAx>
        <c:axId val="1188906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Precision Type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88906976"/>
        <c:crosses val="autoZero"/>
        <c:auto val="1"/>
        <c:lblAlgn val="ctr"/>
        <c:lblOffset val="100"/>
        <c:noMultiLvlLbl val="0"/>
      </c:catAx>
      <c:valAx>
        <c:axId val="118890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Performance in Tflop/s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8890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2F2A4-2375-6B4F-9F00-A1B39F791BE3}" type="datetimeFigureOut">
              <a:rPr lang="en-JP" smtClean="0"/>
              <a:t>11/19/2025</a:t>
            </a:fld>
            <a:endParaRPr lang="en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P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3FE4F-A73D-354D-A384-49EE826D645B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98013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3FE4F-A73D-354D-A384-49EE826D645B}" type="slidenum">
              <a:rPr lang="en-JP" smtClean="0"/>
              <a:t>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39482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3FE4F-A73D-354D-A384-49EE826D645B}" type="slidenum">
              <a:rPr lang="en-JP" smtClean="0"/>
              <a:t>2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26307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3FE4F-A73D-354D-A384-49EE826D645B}" type="slidenum">
              <a:rPr lang="en-JP" smtClean="0"/>
              <a:t>3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526486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3FE4F-A73D-354D-A384-49EE826D645B}" type="slidenum">
              <a:rPr lang="en-JP" smtClean="0"/>
              <a:t>4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290993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53FE4F-A73D-354D-A384-49EE826D645B}" type="slidenum">
              <a:rPr lang="en-JP" smtClean="0"/>
              <a:t>7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11719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UM Presentation Template">
            <a:extLst>
              <a:ext uri="{FF2B5EF4-FFF2-40B4-BE49-F238E27FC236}">
                <a16:creationId xmlns:a16="http://schemas.microsoft.com/office/drawing/2014/main" id="{E6177805-B486-8242-A2A4-6D555497CF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0746" y="2781949"/>
            <a:ext cx="4377353" cy="381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CB782D4-A8E6-7444-BDB8-2A86172A49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25099" y="136525"/>
            <a:ext cx="1320800" cy="132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46632A-DFBF-C848-A8EE-64CFCF490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181100"/>
            <a:ext cx="10515600" cy="186307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JP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0DDFDB-4BC9-AE4E-A1BD-D2AA0B06A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500" y="3813824"/>
            <a:ext cx="54991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JP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45BF6E3-9EBE-8249-BEBB-161B1EEFA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174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/>
              <a:t>17th November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0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D0DC2-72A8-0A48-A31B-CA48E4AF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1586E-4B60-7B45-9E06-D2C702AA3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3DE19-EB72-2F49-97AA-DD5406A78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2174631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17th November 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F80F0-FAC4-2441-835D-015BEF33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2830" y="6356350"/>
            <a:ext cx="6651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5FE15-3245-7B4F-899E-E16C46C6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4700" y="6356350"/>
            <a:ext cx="1689100" cy="365125"/>
          </a:xfrm>
          <a:prstGeom prst="rect">
            <a:avLst/>
          </a:prstGeo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6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BE3877-BD83-414F-A831-B51000B60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37FD7-B25F-3447-98C4-A0467A230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B5FFA-76B6-FF4F-8671-398518DD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2174631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17th November 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B39FF-F07F-DB46-91D6-E67A4B24B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2830" y="6356350"/>
            <a:ext cx="6651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8F179-815C-AB42-A736-DEE3FEE7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4700" y="6356350"/>
            <a:ext cx="1689100" cy="365125"/>
          </a:xfrm>
          <a:prstGeom prst="rect">
            <a:avLst/>
          </a:prstGeo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7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651E-F80C-3F4F-8235-521859A51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0F38C-7A43-9D42-AC22-FC595DFF6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6AC00-5790-A048-8091-7FFC215A7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923" y="6356350"/>
            <a:ext cx="1967019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17th November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CFA74-E1D7-3947-BE32-5FF75133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932" y="6362394"/>
            <a:ext cx="9418372" cy="37117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A GPU FFT Wrapper to Co-optimize Floating-Point Precision and Library Selection via Predictive Error Modeling</a:t>
            </a:r>
            <a:endParaRPr lang="en-US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D63EB-79E8-934F-91E6-D395C504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62394"/>
            <a:ext cx="425246" cy="359082"/>
          </a:xfrm>
          <a:prstGeom prst="rect">
            <a:avLst/>
          </a:prstGeo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B2E9716-56FB-8E4C-A529-E19F06C51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0411" y="11112"/>
            <a:ext cx="1068388" cy="10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2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5ADE-9A95-2D42-A4E8-D5298A4B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CA9EB-40A4-2F4E-AB38-D9514A6FE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B636C-9C95-5A44-9713-5C88EE5B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2174631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17th November 2025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AF9F5-36D5-CD47-9DD5-5E27A817B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2830" y="6356350"/>
            <a:ext cx="6651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63BF6-900C-5A45-8BE7-923A8C5B3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4700" y="6356350"/>
            <a:ext cx="1689100" cy="365125"/>
          </a:xfrm>
          <a:prstGeom prst="rect">
            <a:avLst/>
          </a:prstGeo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7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68FF-550B-FD4A-B2FA-0DD910A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1E766-09A5-EE45-B642-B81C2D210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P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4D9B3-4487-AD46-ADBE-FD1CDEDFA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P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9337E-1C20-3C42-9614-6A649EEE8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2174631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17th November 2025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227BE4-D897-BC40-BA67-EE05C23F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2830" y="6356350"/>
            <a:ext cx="6651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76B49-2CD1-204F-A31D-3AE6A6A3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4700" y="6356350"/>
            <a:ext cx="1689100" cy="365125"/>
          </a:xfrm>
          <a:prstGeom prst="rect">
            <a:avLst/>
          </a:prstGeo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0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617A-40D8-BE40-92FF-276E2B20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7261D-FE41-A74B-87C1-5D2BDF0E4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81800-D272-D144-8296-C54BCC31F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P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1FCA9-E5CB-1747-8BD9-A571885A8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21119D-87EB-4D44-8B23-AF4E8F5A1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P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79577-3A5E-B044-872E-2288B7C08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2174631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17th November 2025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CD866A-7D48-F846-917B-200CC3D7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2830" y="6356350"/>
            <a:ext cx="6651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42E691-24C3-D04A-A560-D8DCE7CA5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4700" y="6356350"/>
            <a:ext cx="1689100" cy="365125"/>
          </a:xfrm>
          <a:prstGeom prst="rect">
            <a:avLst/>
          </a:prstGeo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9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F0F1-F208-E348-BF61-29B5D057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JP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35640C-5767-404F-AFF7-8210712A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2174631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17th November 2025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48CA09-67A6-BF4E-8EE4-E20BAA0B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2830" y="6356350"/>
            <a:ext cx="6651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76ACE-0A1C-8540-BB46-3C386A55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4700" y="6356350"/>
            <a:ext cx="1689100" cy="365125"/>
          </a:xfrm>
          <a:prstGeom prst="rect">
            <a:avLst/>
          </a:prstGeo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0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321CED-A1FB-4344-952D-FC381E4C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2174631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17th November 2025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E2FA46-DA7E-4D46-81CC-CEA35EA76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2830" y="6356350"/>
            <a:ext cx="6651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8BE40-C57A-C84F-917C-FAF5B42D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4700" y="6356350"/>
            <a:ext cx="1689100" cy="365125"/>
          </a:xfrm>
          <a:prstGeom prst="rect">
            <a:avLst/>
          </a:prstGeo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8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A6B8-13A5-124F-87B7-0BA12A600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6DBA1-A416-6F41-BCD5-9191931BD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C0048-B102-B848-AAEA-526C2CCB7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E5029-3319-4049-B999-7EB1F6FF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2174631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17th November 2025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11900-09CC-3C4E-82AF-8C246A44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2830" y="6356350"/>
            <a:ext cx="6651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8C400-93A4-7140-9863-2B98B3CD4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4700" y="6356350"/>
            <a:ext cx="1689100" cy="365125"/>
          </a:xfrm>
          <a:prstGeom prst="rect">
            <a:avLst/>
          </a:prstGeo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3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D7A09-0876-E340-A3E2-3E5262272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JP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0DEEA-8FED-8645-AD56-82488417C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7E497B-817A-6844-98DB-A71B4148B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551FA-A8C3-B841-89DF-55F2673E68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2174631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17th November 2025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6FBF-18AF-C741-8FED-66D47D87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2830" y="6356350"/>
            <a:ext cx="665187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E6842-FF0B-8749-908C-9A6CECAE3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4700" y="6356350"/>
            <a:ext cx="1689100" cy="365125"/>
          </a:xfrm>
          <a:prstGeom prst="rect">
            <a:avLst/>
          </a:prstGeo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9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52783-E47E-8946-BA53-2396C9AA6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JP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2EA63-4504-0444-944A-479251566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2A6F0-0327-FC49-987B-1BF1B7A00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1746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 dirty="0"/>
              <a:t>17th November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ABE91-B2F0-C04C-B101-79D1B91A0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12830" y="6356350"/>
            <a:ext cx="665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A GPU FFT Wrapper to Co-optimize Floating-Point Precision and Library Selection via Predictive Error Modeling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C8623-0018-9F4E-89AE-BF7FD7CF6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64700" y="6356350"/>
            <a:ext cx="168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0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BE8F2-C0B6-1905-9491-921FC12BD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17th November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FF60F-5286-F989-A7BE-9E2C09A3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GPU FFT Wrapper to Co-optimize Floating-Point Precision and Library Selection via Predictive Error Modeling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1CA8D-12F1-9A5C-60CF-C46467C5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D4DEAB-0EF2-0FB7-1C24-8E0EC73A3AE3}"/>
              </a:ext>
            </a:extLst>
          </p:cNvPr>
          <p:cNvSpPr txBox="1">
            <a:spLocks/>
          </p:cNvSpPr>
          <p:nvPr/>
        </p:nvSpPr>
        <p:spPr>
          <a:xfrm>
            <a:off x="40756" y="1754334"/>
            <a:ext cx="12110483" cy="125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 GPU FFT-Wrapper to Co-optimize </a:t>
            </a:r>
          </a:p>
          <a:p>
            <a:pPr algn="ctr"/>
            <a:r>
              <a:rPr lang="en-US" dirty="0"/>
              <a:t>Floating-Point Precision and Library Selection </a:t>
            </a:r>
          </a:p>
          <a:p>
            <a:pPr algn="ctr"/>
            <a:r>
              <a:rPr lang="en-US" dirty="0"/>
              <a:t>via Predictive Error Modeling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C57CF83-442D-5048-0B58-CB36BDB84D4C}"/>
              </a:ext>
            </a:extLst>
          </p:cNvPr>
          <p:cNvSpPr txBox="1">
            <a:spLocks/>
          </p:cNvSpPr>
          <p:nvPr/>
        </p:nvSpPr>
        <p:spPr>
          <a:xfrm>
            <a:off x="3104957" y="3845354"/>
            <a:ext cx="5982083" cy="2130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Julius Lehner</a:t>
            </a:r>
            <a:r>
              <a:rPr lang="en-US" dirty="0"/>
              <a:t>, </a:t>
            </a:r>
            <a:r>
              <a:rPr lang="en-US" dirty="0" err="1"/>
              <a:t>Eishi</a:t>
            </a:r>
            <a:r>
              <a:rPr lang="en-US" dirty="0"/>
              <a:t> Arima, Martin Schulz</a:t>
            </a:r>
          </a:p>
          <a:p>
            <a:pPr marL="0" indent="0" algn="ctr">
              <a:buNone/>
            </a:pPr>
            <a:r>
              <a:rPr lang="en-US" i="1" dirty="0"/>
              <a:t>Technical University of Munich</a:t>
            </a:r>
            <a:endParaRPr lang="en-US" dirty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dirty="0"/>
              <a:t>PMBS Workshop @ SC’25</a:t>
            </a:r>
          </a:p>
        </p:txBody>
      </p:sp>
    </p:spTree>
    <p:extLst>
      <p:ext uri="{BB962C8B-B14F-4D97-AF65-F5344CB8AC3E}">
        <p14:creationId xmlns:p14="http://schemas.microsoft.com/office/powerpoint/2010/main" val="264368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2"/>
    </mc:Choice>
    <mc:Fallback xmlns="">
      <p:transition spd="slow" advTm="268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6E46C-3CC5-ED1B-F3B5-80AA84902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89CAB-B9FC-71CF-7676-55ADDF88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17th November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A1DEB-07CF-E97D-386E-1DB7A1BE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7DF0D-8ABC-80B6-E275-9FDDDE18C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AAE70E-137E-AAAC-3982-41485341CC51}"/>
              </a:ext>
            </a:extLst>
          </p:cNvPr>
          <p:cNvSpPr txBox="1">
            <a:spLocks/>
          </p:cNvSpPr>
          <p:nvPr/>
        </p:nvSpPr>
        <p:spPr>
          <a:xfrm>
            <a:off x="838200" y="-1097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Approach: Problem Formalization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8A046C-B7A1-1064-3E7B-FA694AC2BB3F}"/>
              </a:ext>
            </a:extLst>
          </p:cNvPr>
          <p:cNvSpPr/>
          <p:nvPr/>
        </p:nvSpPr>
        <p:spPr>
          <a:xfrm>
            <a:off x="1028700" y="2057400"/>
            <a:ext cx="1663700" cy="8001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000000"/>
                </a:solidFill>
              </a:rPr>
              <a:t>Input Array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AEED6B1-1A0D-58D4-9127-F945B8A3ACC5}"/>
              </a:ext>
            </a:extLst>
          </p:cNvPr>
          <p:cNvSpPr/>
          <p:nvPr/>
        </p:nvSpPr>
        <p:spPr>
          <a:xfrm>
            <a:off x="1028700" y="4527550"/>
            <a:ext cx="1663700" cy="8001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000000"/>
                </a:solidFill>
              </a:rPr>
              <a:t>Optimization Goal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6E2405-97A2-78F3-59C9-507EC9EA4B97}"/>
              </a:ext>
            </a:extLst>
          </p:cNvPr>
          <p:cNvSpPr/>
          <p:nvPr/>
        </p:nvSpPr>
        <p:spPr>
          <a:xfrm>
            <a:off x="1028700" y="3292475"/>
            <a:ext cx="1663700" cy="8001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000000"/>
                </a:solidFill>
              </a:rPr>
              <a:t>Error Threshold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45C5B8-3CA9-6CF9-A822-9576859DC05E}"/>
              </a:ext>
            </a:extLst>
          </p:cNvPr>
          <p:cNvSpPr txBox="1"/>
          <p:nvPr/>
        </p:nvSpPr>
        <p:spPr>
          <a:xfrm>
            <a:off x="1093664" y="1077524"/>
            <a:ext cx="166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>
                <a:solidFill>
                  <a:srgbClr val="3070B3"/>
                </a:solidFill>
              </a:rPr>
              <a:t>Inputs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253F03-8B50-93AF-7954-F422668EC566}"/>
              </a:ext>
            </a:extLst>
          </p:cNvPr>
          <p:cNvSpPr txBox="1"/>
          <p:nvPr/>
        </p:nvSpPr>
        <p:spPr>
          <a:xfrm>
            <a:off x="4533656" y="1077524"/>
            <a:ext cx="3124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>
                <a:solidFill>
                  <a:srgbClr val="3070B3"/>
                </a:solidFill>
              </a:rPr>
              <a:t>Selection Function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887089-DA9D-9C6B-534F-74D150C27574}"/>
              </a:ext>
            </a:extLst>
          </p:cNvPr>
          <p:cNvSpPr txBox="1"/>
          <p:nvPr/>
        </p:nvSpPr>
        <p:spPr>
          <a:xfrm>
            <a:off x="9434636" y="1077524"/>
            <a:ext cx="166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u="sng" dirty="0">
                <a:solidFill>
                  <a:srgbClr val="3070B3"/>
                </a:solidFill>
              </a:rPr>
              <a:t>Output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2515579-19CB-0ABD-3D64-C34487BFF12D}"/>
              </a:ext>
            </a:extLst>
          </p:cNvPr>
          <p:cNvSpPr/>
          <p:nvPr/>
        </p:nvSpPr>
        <p:spPr>
          <a:xfrm>
            <a:off x="3690937" y="2724371"/>
            <a:ext cx="4810125" cy="193630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min</a:t>
            </a:r>
            <a:r>
              <a:rPr lang="en-US" sz="2000" dirty="0">
                <a:solidFill>
                  <a:srgbClr val="000000"/>
                </a:solidFill>
              </a:rPr>
              <a:t>: Obj(Array, Kernel, Optimization Goal)</a:t>
            </a:r>
          </a:p>
          <a:p>
            <a:pPr algn="ctr"/>
            <a:r>
              <a:rPr lang="en-US" sz="2000" b="1" dirty="0" err="1">
                <a:solidFill>
                  <a:srgbClr val="000000"/>
                </a:solidFill>
              </a:rPr>
              <a:t>s.t.</a:t>
            </a:r>
            <a:r>
              <a:rPr lang="en-US" sz="2000" b="1" dirty="0">
                <a:solidFill>
                  <a:srgbClr val="000000"/>
                </a:solidFill>
              </a:rPr>
              <a:t>: </a:t>
            </a:r>
            <a:r>
              <a:rPr lang="en-US" sz="2000" dirty="0">
                <a:solidFill>
                  <a:srgbClr val="000000"/>
                </a:solidFill>
              </a:rPr>
              <a:t>Error(Array, Kernel) ≤ Error Threshold 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9721EE6-B60A-F245-85B0-82B3A6BA1EE2}"/>
              </a:ext>
            </a:extLst>
          </p:cNvPr>
          <p:cNvSpPr/>
          <p:nvPr/>
        </p:nvSpPr>
        <p:spPr>
          <a:xfrm>
            <a:off x="9306904" y="3292475"/>
            <a:ext cx="1919164" cy="8001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000000"/>
                </a:solidFill>
              </a:rPr>
              <a:t>Kernel </a:t>
            </a:r>
          </a:p>
          <a:p>
            <a:pPr algn="ctr"/>
            <a:r>
              <a:rPr lang="de-DE" sz="2000" dirty="0">
                <a:solidFill>
                  <a:srgbClr val="000000"/>
                </a:solidFill>
              </a:rPr>
              <a:t>(∈ Kernel Pool)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333480-9186-84C5-01EA-C56A9888BC7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692400" y="2457450"/>
            <a:ext cx="998537" cy="1022180"/>
          </a:xfrm>
          <a:prstGeom prst="straightConnector1">
            <a:avLst/>
          </a:prstGeom>
          <a:ln w="19050">
            <a:solidFill>
              <a:srgbClr val="3070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595BC71-4225-54BC-C76B-8FAF0284692C}"/>
              </a:ext>
            </a:extLst>
          </p:cNvPr>
          <p:cNvCxnSpPr>
            <a:stCxn id="11" idx="3"/>
            <a:endCxn id="16" idx="1"/>
          </p:cNvCxnSpPr>
          <p:nvPr/>
        </p:nvCxnSpPr>
        <p:spPr>
          <a:xfrm>
            <a:off x="2692400" y="3692525"/>
            <a:ext cx="99853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526A8B5-F7D4-5D4D-4759-B5F3E84B984D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2692400" y="3914605"/>
            <a:ext cx="998537" cy="10129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2A08EAF-813B-0AC4-500C-F16B0D2A7CEC}"/>
              </a:ext>
            </a:extLst>
          </p:cNvPr>
          <p:cNvCxnSpPr>
            <a:stCxn id="16" idx="3"/>
            <a:endCxn id="19" idx="1"/>
          </p:cNvCxnSpPr>
          <p:nvPr/>
        </p:nvCxnSpPr>
        <p:spPr>
          <a:xfrm>
            <a:off x="8501062" y="3692525"/>
            <a:ext cx="80584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95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/>
      <p:bldP spid="13" grpId="0"/>
      <p:bldP spid="14" grpId="0"/>
      <p:bldP spid="16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BC152-1BCC-FA19-F60D-6FFEBD0B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540"/>
            <a:ext cx="958170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Offline Trainer (Run Once)</a:t>
            </a:r>
          </a:p>
          <a:p>
            <a:pPr lvl="1"/>
            <a:r>
              <a:rPr lang="de-DE" dirty="0"/>
              <a:t>Use extensive Training Dataset to create ML Models for each Kernel</a:t>
            </a:r>
          </a:p>
          <a:p>
            <a:pPr lvl="1"/>
            <a:r>
              <a:rPr lang="de-DE" dirty="0"/>
              <a:t>ML Models predict Error based on input array</a:t>
            </a:r>
          </a:p>
          <a:p>
            <a:pPr lvl="1"/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99CB3-D1E3-5504-86B7-F07A943E0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17th November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549E-687C-B172-F911-08A2D585D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46944-B347-8E5D-80AF-F810BB92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C935779A-8873-55BF-1EC6-4DEECE3D8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8323" y="3479186"/>
            <a:ext cx="4669132" cy="12734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EFF3055-32B6-ADCF-0C2A-26D265332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03496" y="3658573"/>
            <a:ext cx="3399452" cy="1456908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BE773CB1-07C4-4497-314F-6D9BADABB3D0}"/>
              </a:ext>
            </a:extLst>
          </p:cNvPr>
          <p:cNvSpPr txBox="1">
            <a:spLocks/>
          </p:cNvSpPr>
          <p:nvPr/>
        </p:nvSpPr>
        <p:spPr>
          <a:xfrm>
            <a:off x="838200" y="-1097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Approach: Solution Overview</a:t>
            </a:r>
          </a:p>
        </p:txBody>
      </p:sp>
    </p:spTree>
    <p:extLst>
      <p:ext uri="{BB962C8B-B14F-4D97-AF65-F5344CB8AC3E}">
        <p14:creationId xmlns:p14="http://schemas.microsoft.com/office/powerpoint/2010/main" val="363961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AE721-5860-657D-EACE-310880DD7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90F8-93E7-BF86-1F45-B68F440DC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708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Approach: Solution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E2EBE-3EE2-F8EB-E082-E8294952D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366"/>
            <a:ext cx="11486504" cy="4351338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de-DE" dirty="0"/>
              <a:t>Online Kernel Selector</a:t>
            </a:r>
          </a:p>
          <a:p>
            <a:pPr lvl="1"/>
            <a:r>
              <a:rPr lang="de-DE" dirty="0"/>
              <a:t>Uses previously created Model Database</a:t>
            </a:r>
          </a:p>
          <a:p>
            <a:pPr lvl="1"/>
            <a:r>
              <a:rPr lang="de-DE" dirty="0"/>
              <a:t>Takes in Array and User Criteria</a:t>
            </a:r>
          </a:p>
          <a:p>
            <a:pPr lvl="1"/>
            <a:r>
              <a:rPr lang="de-DE" dirty="0"/>
              <a:t>Uses Performance Data to select ideal Kernel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A4A47-4445-EDA0-F550-436DD36F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17th November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33108-1FBD-FE14-7350-832C0E0D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90D1D-F1DF-39DD-917F-B1005D0E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50CE51E-4339-A4A4-0017-26AED2A8A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8323" y="3479186"/>
            <a:ext cx="4669132" cy="1273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9571082-F9AE-7E51-D8B7-41D590C67F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03496" y="3658573"/>
            <a:ext cx="3399452" cy="145690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7FAE88B-B6AE-7E39-424C-98B9AD9FA3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93739" y="3749193"/>
            <a:ext cx="4589776" cy="200678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571278A-147F-8CF8-6680-3FDC2F9B50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25801" y="2956802"/>
            <a:ext cx="5846024" cy="76467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6F78A4E-E66A-847E-1255-AFA3E7365E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6527" y="2862773"/>
            <a:ext cx="3359274" cy="150283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5E5B9C1-4AB0-57DA-4995-151AE42EE7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76982" y="4608239"/>
            <a:ext cx="5231916" cy="161317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286D2D8-893B-9F73-1518-BB3E64F26F7C}"/>
              </a:ext>
            </a:extLst>
          </p:cNvPr>
          <p:cNvSpPr/>
          <p:nvPr/>
        </p:nvSpPr>
        <p:spPr>
          <a:xfrm>
            <a:off x="205321" y="2550934"/>
            <a:ext cx="4425315" cy="2126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16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D53CF3E-7ACE-8AF5-A5D1-898084430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3962" y="4189594"/>
            <a:ext cx="2020187" cy="119264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AA5A9-62B3-25C4-DA6C-1E881CB8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17th November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0DE58-F922-F7BB-4AA7-D7337662F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B5ADC-0A07-1CB6-AA0A-9B0153DE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19C367-AD1D-9B7D-7DC8-AAC57EFE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708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Approach: Selection Workflow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3D5803E-20CF-CFD6-9ACF-4A1BCAD98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6130" y="3429000"/>
            <a:ext cx="2317832" cy="265585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DA227E4-8190-2DD9-C208-A964397496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66074" y="4189594"/>
            <a:ext cx="2117547" cy="119264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8CA6D98-9904-16FE-3536-FBAF57EA04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83621" y="4189593"/>
            <a:ext cx="2946525" cy="119264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A368CEC-9745-B103-549F-C0756349DC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30146" y="3797281"/>
            <a:ext cx="2219899" cy="1919288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272ADF3-11F7-9AE0-507B-ED0B119C6513}"/>
              </a:ext>
            </a:extLst>
          </p:cNvPr>
          <p:cNvSpPr txBox="1">
            <a:spLocks/>
          </p:cNvSpPr>
          <p:nvPr/>
        </p:nvSpPr>
        <p:spPr>
          <a:xfrm>
            <a:off x="838199" y="1075540"/>
            <a:ext cx="111118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de-DE" dirty="0"/>
              <a:t>Feature Extraction: Lightweight sampling of the input array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Error Prediction: ML models predict absolute error for all kernels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Filter: Discard kernels which don‘t satisfy the user‘s threshold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Select: Pick the optimal kernel based on offline profiles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291EEC2-8E04-953E-7F1B-16125CF4AB20}"/>
              </a:ext>
            </a:extLst>
          </p:cNvPr>
          <p:cNvSpPr/>
          <p:nvPr/>
        </p:nvSpPr>
        <p:spPr>
          <a:xfrm>
            <a:off x="2197382" y="3765102"/>
            <a:ext cx="4425315" cy="2126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2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BCBD2-DDBF-DAAD-FC61-F6213FDA7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5855"/>
            <a:ext cx="10515600" cy="49611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Based on domain knowledge and regression analysis, we chose features that are </a:t>
            </a:r>
            <a:r>
              <a:rPr lang="en-US" b="1" dirty="0"/>
              <a:t>statistically significant predictors of error </a:t>
            </a:r>
            <a:r>
              <a:rPr lang="en-US" dirty="0"/>
              <a:t>(p &lt; 0.001):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Array Size (</a:t>
            </a:r>
            <a:r>
              <a:rPr lang="de-DE" i="1" dirty="0"/>
              <a:t>N</a:t>
            </a:r>
            <a:r>
              <a:rPr lang="de-DE" i="1" baseline="-25000" dirty="0"/>
              <a:t>x</a:t>
            </a:r>
            <a:r>
              <a:rPr lang="de-DE" i="1" dirty="0"/>
              <a:t> </a:t>
            </a:r>
            <a:r>
              <a:rPr lang="de-DE" dirty="0"/>
              <a:t>and</a:t>
            </a:r>
            <a:r>
              <a:rPr lang="de-DE" i="1" dirty="0"/>
              <a:t> N</a:t>
            </a:r>
            <a:r>
              <a:rPr lang="de-DE" i="1" baseline="-25000" dirty="0"/>
              <a:t>y</a:t>
            </a:r>
            <a:r>
              <a:rPr lang="de-DE" i="1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Variance (Real and Imaginary)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Mean Magnitude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rgbClr val="3070B3"/>
                </a:solidFill>
              </a:rPr>
              <a:t>Problem: </a:t>
            </a:r>
            <a:r>
              <a:rPr lang="de-DE" dirty="0"/>
              <a:t>Calculating the features requires a full-array read </a:t>
            </a:r>
            <a:r>
              <a:rPr lang="de-DE" b="1" dirty="0"/>
              <a:t>(O(</a:t>
            </a:r>
            <a:r>
              <a:rPr lang="de-DE" b="1" i="1" dirty="0"/>
              <a:t>N</a:t>
            </a:r>
            <a:r>
              <a:rPr lang="de-DE" b="1" i="1" baseline="-25000" dirty="0"/>
              <a:t>x</a:t>
            </a:r>
            <a:r>
              <a:rPr lang="de-DE" b="1" i="1" dirty="0"/>
              <a:t> * N</a:t>
            </a:r>
            <a:r>
              <a:rPr lang="de-DE" b="1" i="1" baseline="-25000" dirty="0"/>
              <a:t>y</a:t>
            </a:r>
            <a:r>
              <a:rPr lang="de-DE" b="1" dirty="0"/>
              <a:t>))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 Infeasible and too slow for our application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 Feature Extraction should be </a:t>
            </a:r>
            <a:r>
              <a:rPr lang="de-DE" b="1" dirty="0"/>
              <a:t>lightweight, ideally O(1)</a:t>
            </a:r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3D629-F16A-3415-33CE-BA2D41C67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17th November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1D307-A970-C8F6-6567-8C0B57A1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376E1-AEB1-960D-B9A5-9027B1551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6650D4-AD2E-00F5-5BED-5AB75904D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708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Approach: Feature Extraction</a:t>
            </a:r>
          </a:p>
        </p:txBody>
      </p:sp>
    </p:spTree>
    <p:extLst>
      <p:ext uri="{BB962C8B-B14F-4D97-AF65-F5344CB8AC3E}">
        <p14:creationId xmlns:p14="http://schemas.microsoft.com/office/powerpoint/2010/main" val="249867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2A9F6-E0B9-AEC3-6937-78EDC4E0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17th November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2AE44-C7E9-0231-96DF-2DFCAAA97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3AE73-05D8-484E-2248-8AB5A5026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99BDB09-6B45-BE7F-1C8D-BD7BA6A67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891" y="1435395"/>
            <a:ext cx="5829299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3070B3"/>
                </a:solidFill>
              </a:rPr>
              <a:t>Solution: </a:t>
            </a:r>
            <a:r>
              <a:rPr lang="de-DE" b="1" dirty="0"/>
              <a:t>Uniform Sampling</a:t>
            </a:r>
          </a:p>
          <a:p>
            <a:r>
              <a:rPr lang="en-US" dirty="0"/>
              <a:t>Fixed number of input elements are selected </a:t>
            </a:r>
            <a:r>
              <a:rPr lang="de-DE" dirty="0"/>
              <a:t>at evenly spaced intervals</a:t>
            </a:r>
          </a:p>
          <a:p>
            <a:r>
              <a:rPr lang="de-DE" dirty="0"/>
              <a:t>Features are </a:t>
            </a:r>
            <a:r>
              <a:rPr lang="de-DE" b="1" dirty="0"/>
              <a:t>calculated from those sampled elements</a:t>
            </a:r>
          </a:p>
          <a:p>
            <a:r>
              <a:rPr lang="de-DE" dirty="0"/>
              <a:t>Reduces associated overhead to </a:t>
            </a:r>
            <a:r>
              <a:rPr lang="de-DE" dirty="0">
                <a:solidFill>
                  <a:srgbClr val="FF0000"/>
                </a:solidFill>
              </a:rPr>
              <a:t>O(1)</a:t>
            </a:r>
          </a:p>
        </p:txBody>
      </p:sp>
      <p:pic>
        <p:nvPicPr>
          <p:cNvPr id="13" name="Picture 12" descr="A graph with a line and a number of samples&#10;&#10;AI-generated content may be incorrect.">
            <a:extLst>
              <a:ext uri="{FF2B5EF4-FFF2-40B4-BE49-F238E27FC236}">
                <a16:creationId xmlns:a16="http://schemas.microsoft.com/office/drawing/2014/main" id="{C223E627-CE22-65A6-A614-82D7C115A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46238"/>
            <a:ext cx="5928109" cy="31245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168D12-5B63-E4B2-4B0F-F87A47782541}"/>
              </a:ext>
            </a:extLst>
          </p:cNvPr>
          <p:cNvSpPr txBox="1"/>
          <p:nvPr/>
        </p:nvSpPr>
        <p:spPr>
          <a:xfrm>
            <a:off x="1125274" y="5078797"/>
            <a:ext cx="974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"/>
            </a:pPr>
            <a:r>
              <a:rPr lang="de-DE" sz="2800" dirty="0"/>
              <a:t>Model accuracy </a:t>
            </a:r>
            <a:r>
              <a:rPr lang="de-DE" sz="2800" dirty="0">
                <a:solidFill>
                  <a:srgbClr val="FF0000"/>
                </a:solidFill>
              </a:rPr>
              <a:t>(MAPE) saturates </a:t>
            </a:r>
            <a:r>
              <a:rPr lang="de-DE" sz="2800" dirty="0"/>
              <a:t>after a few hundred samples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230036-12C3-2499-4385-4019FD7EC09B}"/>
              </a:ext>
            </a:extLst>
          </p:cNvPr>
          <p:cNvCxnSpPr>
            <a:cxnSpLocks/>
          </p:cNvCxnSpPr>
          <p:nvPr/>
        </p:nvCxnSpPr>
        <p:spPr>
          <a:xfrm>
            <a:off x="9529889" y="1435395"/>
            <a:ext cx="0" cy="301964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D9BCD9A4-24F3-16AE-1D31-7BEECDC50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708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Approach: Feature Extraction</a:t>
            </a:r>
          </a:p>
        </p:txBody>
      </p:sp>
    </p:spTree>
    <p:extLst>
      <p:ext uri="{BB962C8B-B14F-4D97-AF65-F5344CB8AC3E}">
        <p14:creationId xmlns:p14="http://schemas.microsoft.com/office/powerpoint/2010/main" val="235171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5D219-2862-2C32-740C-EF936733E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AC5BB-CAEC-FFAB-4A5E-4D058357B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17th November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FCF5C-78B6-E63C-7858-100A3FDB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E0EE2-D6B4-F78D-AE92-13D62366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6B3B14-B892-1CBB-132F-CB224E01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708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Approach: Error Prediction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784DC285-0CE2-9AC4-8790-0BF402F8C7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7501" y="1253331"/>
                <a:ext cx="5676899" cy="404311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de-DE" dirty="0">
                    <a:solidFill>
                      <a:srgbClr val="3070B3"/>
                    </a:solidFill>
                  </a:rPr>
                  <a:t>Method:</a:t>
                </a:r>
              </a:p>
              <a:p>
                <a:r>
                  <a:rPr lang="de-DE" dirty="0"/>
                  <a:t>Features were fed into </a:t>
                </a:r>
                <a:r>
                  <a:rPr lang="de-DE" b="1" dirty="0"/>
                  <a:t>four regression models </a:t>
                </a:r>
                <a:r>
                  <a:rPr lang="de-DE" dirty="0"/>
                  <a:t>to predict absolute error</a:t>
                </a:r>
              </a:p>
              <a:p>
                <a:pPr marL="0" indent="0">
                  <a:buNone/>
                </a:pPr>
                <a:r>
                  <a:rPr lang="de-DE" dirty="0">
                    <a:solidFill>
                      <a:srgbClr val="3070B3"/>
                    </a:solidFill>
                  </a:rPr>
                  <a:t>Metric:</a:t>
                </a:r>
              </a:p>
              <a:p>
                <a:r>
                  <a:rPr lang="de-DE" dirty="0"/>
                  <a:t>Mean Absolute Percentage Error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</a:rPr>
                      <m:t>𝑴𝑨𝑷𝑬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/>
              </a:p>
              <a:p>
                <a:pPr marL="0" indent="0">
                  <a:buNone/>
                </a:pPr>
                <a:r>
                  <a:rPr lang="de-DE" dirty="0">
                    <a:solidFill>
                      <a:srgbClr val="3070B3"/>
                    </a:solidFill>
                  </a:rPr>
                  <a:t>Training:</a:t>
                </a:r>
              </a:p>
              <a:p>
                <a:r>
                  <a:rPr lang="de-DE" dirty="0">
                    <a:solidFill>
                      <a:srgbClr val="000000"/>
                    </a:solidFill>
                  </a:rPr>
                  <a:t>500-sample dataset with a 60:20:20 split (train/validation/test)</a:t>
                </a:r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784DC285-0CE2-9AC4-8790-0BF402F8C7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501" y="1253331"/>
                <a:ext cx="5676899" cy="4043112"/>
              </a:xfrm>
              <a:blipFill>
                <a:blip r:embed="rId2"/>
                <a:stretch>
                  <a:fillRect l="-1933" t="-3167" r="-12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90A65C1-4FB2-6883-AEBC-57274AA11A23}"/>
              </a:ext>
            </a:extLst>
          </p:cNvPr>
          <p:cNvSpPr txBox="1"/>
          <p:nvPr/>
        </p:nvSpPr>
        <p:spPr>
          <a:xfrm>
            <a:off x="2447924" y="5501896"/>
            <a:ext cx="7296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"/>
            </a:pPr>
            <a:r>
              <a:rPr lang="de-DE" sz="2400" dirty="0"/>
              <a:t> </a:t>
            </a:r>
            <a:r>
              <a:rPr lang="de-DE" sz="2400" dirty="0">
                <a:solidFill>
                  <a:srgbClr val="FF0000"/>
                </a:solidFill>
              </a:rPr>
              <a:t>Random Forest </a:t>
            </a:r>
            <a:r>
              <a:rPr lang="de-DE" sz="2400" dirty="0"/>
              <a:t>predicted the error most accurately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1EBA46-FAB5-5BCA-D375-5C2A3845B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319" y="2395604"/>
            <a:ext cx="5239481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65DD9-FE1D-7C53-8197-33B71C75C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48" y="1395242"/>
            <a:ext cx="5048964" cy="4601522"/>
          </a:xfrm>
          <a:solidFill>
            <a:srgbClr val="F6F6F6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de-DE" u="sng" dirty="0"/>
              <a:t>Environment</a:t>
            </a:r>
          </a:p>
          <a:p>
            <a:pPr marL="0" indent="0">
              <a:buNone/>
            </a:pPr>
            <a:r>
              <a:rPr lang="de-DE" b="1" dirty="0"/>
              <a:t>CPU: </a:t>
            </a:r>
            <a:r>
              <a:rPr lang="de-DE" dirty="0"/>
              <a:t>AMD Threadripper 2990WX</a:t>
            </a:r>
          </a:p>
          <a:p>
            <a:pPr marL="0" indent="0">
              <a:buNone/>
            </a:pPr>
            <a:r>
              <a:rPr lang="de-DE" b="1" dirty="0"/>
              <a:t>GPU: </a:t>
            </a:r>
            <a:r>
              <a:rPr lang="de-DE" dirty="0"/>
              <a:t>NVIDIA A100 PCIe 40GB</a:t>
            </a:r>
          </a:p>
          <a:p>
            <a:pPr marL="0" indent="0">
              <a:buNone/>
            </a:pPr>
            <a:r>
              <a:rPr lang="de-DE" b="1" dirty="0"/>
              <a:t>OS: </a:t>
            </a:r>
            <a:r>
              <a:rPr lang="de-DE" dirty="0"/>
              <a:t>Ubuntu 22.04.4 LTS</a:t>
            </a:r>
          </a:p>
          <a:p>
            <a:pPr marL="0" indent="0">
              <a:buNone/>
            </a:pPr>
            <a:r>
              <a:rPr lang="de-DE" b="1" dirty="0"/>
              <a:t>Libraries: </a:t>
            </a:r>
            <a:r>
              <a:rPr lang="de-DE" dirty="0"/>
              <a:t>cuFFT, cuFFTDx, VkFFT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8E19B-7C84-1D61-9EE5-8A356654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17th November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D8DD8-2992-540D-904C-E5BD809D1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70E7A-EC35-010D-75AC-5758A769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FFDCE5-88D5-A346-E047-B5A518F6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708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Results: Evaluation Setup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D0B34A0-B81D-D4C4-5897-51D932A40271}"/>
              </a:ext>
            </a:extLst>
          </p:cNvPr>
          <p:cNvSpPr txBox="1">
            <a:spLocks/>
          </p:cNvSpPr>
          <p:nvPr/>
        </p:nvSpPr>
        <p:spPr>
          <a:xfrm>
            <a:off x="6654688" y="1370235"/>
            <a:ext cx="5048964" cy="4626529"/>
          </a:xfrm>
          <a:prstGeom prst="rect">
            <a:avLst/>
          </a:prstGeom>
          <a:solidFill>
            <a:srgbClr val="F6F6F6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u="sng" dirty="0"/>
              <a:t>Dataset</a:t>
            </a:r>
          </a:p>
          <a:p>
            <a:pPr marL="0" indent="0">
              <a:buNone/>
            </a:pPr>
            <a:r>
              <a:rPr lang="en-US" b="1" dirty="0"/>
              <a:t>Training: </a:t>
            </a:r>
            <a:r>
              <a:rPr lang="en-US" dirty="0"/>
              <a:t>500 inputs (60:20:20)</a:t>
            </a:r>
          </a:p>
          <a:p>
            <a:pPr marL="0" indent="0">
              <a:buNone/>
            </a:pPr>
            <a:r>
              <a:rPr lang="en-US" b="1" dirty="0"/>
              <a:t>Evaluation: </a:t>
            </a:r>
            <a:r>
              <a:rPr lang="en-US" dirty="0"/>
              <a:t>100 inputs</a:t>
            </a:r>
          </a:p>
          <a:p>
            <a:pPr marL="0" indent="0">
              <a:buNone/>
            </a:pPr>
            <a:r>
              <a:rPr lang="en-US" b="1" dirty="0"/>
              <a:t>FFT sizes: </a:t>
            </a:r>
          </a:p>
          <a:p>
            <a:pPr lvl="1"/>
            <a:r>
              <a:rPr lang="en-US" dirty="0"/>
              <a:t>1D: 2</a:t>
            </a:r>
            <a:r>
              <a:rPr lang="en-US" baseline="30000" dirty="0"/>
              <a:t>22</a:t>
            </a:r>
            <a:r>
              <a:rPr lang="en-US" dirty="0"/>
              <a:t> to 2</a:t>
            </a:r>
            <a:r>
              <a:rPr lang="en-US" baseline="30000" dirty="0"/>
              <a:t>26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2D: 2</a:t>
            </a:r>
            <a:r>
              <a:rPr lang="en-US" baseline="30000" dirty="0"/>
              <a:t>11 </a:t>
            </a:r>
            <a:r>
              <a:rPr lang="en-US" dirty="0"/>
              <a:t>x 2</a:t>
            </a:r>
            <a:r>
              <a:rPr lang="en-US" baseline="30000" dirty="0"/>
              <a:t>11</a:t>
            </a:r>
            <a:r>
              <a:rPr lang="en-US" dirty="0"/>
              <a:t> to 2</a:t>
            </a:r>
            <a:r>
              <a:rPr lang="en-US" baseline="30000" dirty="0"/>
              <a:t>13 </a:t>
            </a:r>
            <a:r>
              <a:rPr lang="en-US" dirty="0"/>
              <a:t>x 2</a:t>
            </a:r>
            <a:r>
              <a:rPr lang="en-US" baseline="30000" dirty="0"/>
              <a:t>13</a:t>
            </a:r>
          </a:p>
          <a:p>
            <a:pPr marL="0" indent="0">
              <a:buNone/>
            </a:pPr>
            <a:r>
              <a:rPr lang="en-US" b="1" dirty="0"/>
              <a:t>Content:</a:t>
            </a:r>
          </a:p>
          <a:p>
            <a:pPr lvl="1"/>
            <a:r>
              <a:rPr lang="en-US" dirty="0"/>
              <a:t>Varied magnitudes</a:t>
            </a:r>
          </a:p>
          <a:p>
            <a:pPr lvl="1"/>
            <a:r>
              <a:rPr lang="en-US" dirty="0"/>
              <a:t>Varied distributions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8819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DA240-501E-F24B-03F9-6438BDD69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17th November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BA9B-A928-4643-B595-3F1BFA04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5DCC4-AB33-1D1F-DB28-960A1B4F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FFDCF6-C13E-767A-339D-9E3D849FF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708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Results: Performance Benefits</a:t>
            </a:r>
          </a:p>
        </p:txBody>
      </p:sp>
      <p:pic>
        <p:nvPicPr>
          <p:cNvPr id="9" name="Picture 8" descr="A graph with different colored bars&#10;&#10;AI-generated content may be incorrect.">
            <a:extLst>
              <a:ext uri="{FF2B5EF4-FFF2-40B4-BE49-F238E27FC236}">
                <a16:creationId xmlns:a16="http://schemas.microsoft.com/office/drawing/2014/main" id="{0AF64C0E-11B0-AB91-B072-502ABB82C2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67" b="4405"/>
          <a:stretch>
            <a:fillRect/>
          </a:stretch>
        </p:blipFill>
        <p:spPr>
          <a:xfrm>
            <a:off x="2795549" y="1141630"/>
            <a:ext cx="6600901" cy="34348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B3A24D-C4BF-9E55-7B9B-1CF54B0FF04D}"/>
              </a:ext>
            </a:extLst>
          </p:cNvPr>
          <p:cNvSpPr txBox="1"/>
          <p:nvPr/>
        </p:nvSpPr>
        <p:spPr>
          <a:xfrm>
            <a:off x="2473102" y="4552760"/>
            <a:ext cx="7634564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"/>
            </a:pPr>
            <a:r>
              <a:rPr lang="de-DE" sz="2000" dirty="0">
                <a:solidFill>
                  <a:srgbClr val="000000"/>
                </a:solidFill>
              </a:rPr>
              <a:t>Wrapper Prediction closely tracks optimal selection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9CA9C6-8535-8037-605B-8DF1CF1BA0BB}"/>
              </a:ext>
            </a:extLst>
          </p:cNvPr>
          <p:cNvSpPr txBox="1"/>
          <p:nvPr/>
        </p:nvSpPr>
        <p:spPr>
          <a:xfrm>
            <a:off x="3230842" y="5429298"/>
            <a:ext cx="6480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Result 1: </a:t>
            </a:r>
            <a:r>
              <a:rPr lang="de-DE" sz="2400" dirty="0"/>
              <a:t>Wrapper‘s performance is </a:t>
            </a:r>
            <a:r>
              <a:rPr lang="de-DE" sz="2400" b="1" dirty="0">
                <a:solidFill>
                  <a:srgbClr val="3070B3"/>
                </a:solidFill>
              </a:rPr>
              <a:t>near-optimal</a:t>
            </a:r>
            <a:endParaRPr lang="de-DE" sz="2400" b="1" i="1" dirty="0">
              <a:solidFill>
                <a:srgbClr val="3070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51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4A620-A599-4DB9-8DC7-08B6E2F44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72E88-3287-538C-04D4-B7807952A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58" y="1410984"/>
            <a:ext cx="5424378" cy="496110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3070B3"/>
                </a:solidFill>
              </a:rPr>
              <a:t>Selection Accuracy: </a:t>
            </a:r>
            <a:r>
              <a:rPr lang="de-DE" dirty="0">
                <a:solidFill>
                  <a:srgbClr val="FF0000"/>
                </a:solidFill>
              </a:rPr>
              <a:t>&gt;98%</a:t>
            </a:r>
          </a:p>
          <a:p>
            <a:r>
              <a:rPr lang="de-DE" dirty="0"/>
              <a:t>1D Selector: 98.3%</a:t>
            </a:r>
          </a:p>
          <a:p>
            <a:pPr lvl="1"/>
            <a:r>
              <a:rPr lang="de-DE" dirty="0"/>
              <a:t>Vs. 1D Baseline (cuFFT DP): 47.8%</a:t>
            </a:r>
          </a:p>
          <a:p>
            <a:r>
              <a:rPr lang="de-DE" dirty="0"/>
              <a:t>2D Selector: 98.4%</a:t>
            </a:r>
          </a:p>
          <a:p>
            <a:pPr lvl="1"/>
            <a:r>
              <a:rPr lang="de-DE" dirty="0"/>
              <a:t>Vs. 2D Baseline (cuFFTDx DP): 32.9%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E0CD0-DE87-1D93-1B60-C3569301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17th November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59939-2722-86C9-4B4E-053F913C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7818F-AA3E-74C0-C5DE-77885A01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0C41D1-6A15-16DC-51A4-5910571ED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708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Results: High Selection Accuracy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A5528C-0436-F1C1-8A46-11CF8CEB992A}"/>
              </a:ext>
            </a:extLst>
          </p:cNvPr>
          <p:cNvSpPr txBox="1"/>
          <p:nvPr/>
        </p:nvSpPr>
        <p:spPr>
          <a:xfrm>
            <a:off x="2148229" y="5174863"/>
            <a:ext cx="8229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Result 2: </a:t>
            </a:r>
            <a:r>
              <a:rPr lang="de-DE" sz="2400" b="1" dirty="0">
                <a:solidFill>
                  <a:srgbClr val="3070B3"/>
                </a:solidFill>
              </a:rPr>
              <a:t>High Accuracy </a:t>
            </a:r>
            <a:r>
              <a:rPr lang="de-DE" sz="2400" dirty="0"/>
              <a:t>of Selector unlocks </a:t>
            </a:r>
            <a:r>
              <a:rPr lang="de-DE" sz="2400" b="1" dirty="0">
                <a:solidFill>
                  <a:srgbClr val="3070B3"/>
                </a:solidFill>
              </a:rPr>
              <a:t>significant speedups</a:t>
            </a:r>
            <a:endParaRPr lang="de-DE" sz="2400" b="1" i="1" dirty="0">
              <a:solidFill>
                <a:srgbClr val="3070B3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11DBBF-DE01-9853-EAE9-010B23382996}"/>
              </a:ext>
            </a:extLst>
          </p:cNvPr>
          <p:cNvSpPr txBox="1">
            <a:spLocks/>
          </p:cNvSpPr>
          <p:nvPr/>
        </p:nvSpPr>
        <p:spPr>
          <a:xfrm>
            <a:off x="6394836" y="1410984"/>
            <a:ext cx="5257801" cy="496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rgbClr val="3070B3"/>
                </a:solidFill>
              </a:rPr>
              <a:t>Average Speedup: </a:t>
            </a:r>
            <a:r>
              <a:rPr lang="de-DE" dirty="0">
                <a:solidFill>
                  <a:srgbClr val="FF0000"/>
                </a:solidFill>
              </a:rPr>
              <a:t>&gt;40%</a:t>
            </a:r>
          </a:p>
          <a:p>
            <a:r>
              <a:rPr lang="de-DE" dirty="0"/>
              <a:t>1D Selector: 44.1%</a:t>
            </a:r>
          </a:p>
          <a:p>
            <a:r>
              <a:rPr lang="de-DE" dirty="0"/>
              <a:t>2D Selector: 41.1%</a:t>
            </a:r>
          </a:p>
          <a:p>
            <a:r>
              <a:rPr lang="de-DE" dirty="0"/>
              <a:t>Compared to static FP64 Baseline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37C889-639B-6B95-4AE3-A77002465E86}"/>
              </a:ext>
            </a:extLst>
          </p:cNvPr>
          <p:cNvCxnSpPr>
            <a:cxnSpLocks/>
          </p:cNvCxnSpPr>
          <p:nvPr/>
        </p:nvCxnSpPr>
        <p:spPr>
          <a:xfrm>
            <a:off x="6179765" y="1410984"/>
            <a:ext cx="0" cy="30440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48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92037-5550-44CA-40B0-C003BCA61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E0F2-229A-EEF3-6ED6-7D7D0F68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0900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48381-BCD9-8F5D-4FA0-B7FA81C44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2" y="1336680"/>
            <a:ext cx="11248636" cy="501664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900" b="1" dirty="0">
                <a:solidFill>
                  <a:srgbClr val="3070B3"/>
                </a:solidFill>
              </a:rPr>
              <a:t>Background: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900" b="1" dirty="0"/>
              <a:t>Approximate Computing </a:t>
            </a:r>
            <a:r>
              <a:rPr lang="en-US" sz="2900" dirty="0"/>
              <a:t>essential for demanding scientific workloads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900" b="1" dirty="0"/>
              <a:t>FFT </a:t>
            </a:r>
            <a:r>
              <a:rPr lang="en-US" sz="2900" dirty="0"/>
              <a:t>as a key function used in many areas of scientific computing</a:t>
            </a:r>
            <a:endParaRPr lang="en-US" sz="29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900" b="1" dirty="0">
                <a:solidFill>
                  <a:srgbClr val="3070B3"/>
                </a:solidFill>
              </a:rPr>
              <a:t>Problem: </a:t>
            </a:r>
          </a:p>
          <a:p>
            <a:pPr>
              <a:lnSpc>
                <a:spcPct val="120000"/>
              </a:lnSpc>
            </a:pPr>
            <a:r>
              <a:rPr lang="en-US" sz="2900" b="1" dirty="0"/>
              <a:t>Optimal FFT kernel </a:t>
            </a:r>
            <a:r>
              <a:rPr lang="en-US" sz="2900" dirty="0"/>
              <a:t>(library + precision) depends on input data and user’s optimization and accuracy requirements</a:t>
            </a:r>
            <a:endParaRPr lang="en-US" sz="26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900" b="1" dirty="0">
                <a:solidFill>
                  <a:srgbClr val="3070B3"/>
                </a:solidFill>
              </a:rPr>
              <a:t>Contributions: 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Analyzed </a:t>
            </a:r>
            <a:r>
              <a:rPr lang="en-US" sz="2900" dirty="0">
                <a:solidFill>
                  <a:srgbClr val="FF0000"/>
                </a:solidFill>
              </a:rPr>
              <a:t>impact of library choices, FP precision types, and input data </a:t>
            </a:r>
            <a:r>
              <a:rPr lang="en-US" sz="2900" dirty="0"/>
              <a:t>on performance and accuracy using multiple GPU-accelerated FFT libraries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Designed and implemented a </a:t>
            </a:r>
            <a:r>
              <a:rPr lang="en-US" sz="2900" dirty="0">
                <a:solidFill>
                  <a:srgbClr val="FF0000"/>
                </a:solidFill>
              </a:rPr>
              <a:t>wrapper for multiple GPU-accelerated FFT libraries</a:t>
            </a:r>
            <a:r>
              <a:rPr lang="en-US" sz="2900" dirty="0"/>
              <a:t>, providing a set of API functions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Explored several lightweight </a:t>
            </a:r>
            <a:r>
              <a:rPr lang="en-US" sz="2900" dirty="0">
                <a:solidFill>
                  <a:srgbClr val="FF0000"/>
                </a:solidFill>
              </a:rPr>
              <a:t>ML techniques to predict the kernel error</a:t>
            </a:r>
            <a:r>
              <a:rPr lang="en-US" sz="2900" dirty="0"/>
              <a:t>, using input features characterized at runtime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Quantified benefits, accuracy, and overhead, resulting in</a:t>
            </a:r>
            <a:r>
              <a:rPr lang="en-US" sz="2900" dirty="0">
                <a:solidFill>
                  <a:srgbClr val="FF0000"/>
                </a:solidFill>
              </a:rPr>
              <a:t> &gt;40% mean speedup</a:t>
            </a:r>
            <a:r>
              <a:rPr lang="en-US" sz="2900" dirty="0"/>
              <a:t> with </a:t>
            </a:r>
            <a:r>
              <a:rPr lang="en-US" sz="2900" dirty="0">
                <a:solidFill>
                  <a:srgbClr val="FF0000"/>
                </a:solidFill>
              </a:rPr>
              <a:t>&gt;98% selection accuracy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4D3B6-F843-3EA0-D1CB-DDF07DDB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17th November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0C7BA-3B70-E76E-26AD-B3CBC4BD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73FEC-FF62-FD78-B520-67C701BD3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08ED7B-7416-2EBA-AB0B-F39107AC3540}"/>
              </a:ext>
            </a:extLst>
          </p:cNvPr>
          <p:cNvSpPr txBox="1"/>
          <p:nvPr/>
        </p:nvSpPr>
        <p:spPr>
          <a:xfrm>
            <a:off x="11819823" y="23581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20648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445B7-0C17-01D2-48F1-CABEFEAC6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C6A1C-8397-6B59-0167-B63981AC8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093" y="1041991"/>
            <a:ext cx="10343706" cy="51174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2400" dirty="0">
                <a:solidFill>
                  <a:srgbClr val="3070B3"/>
                </a:solidFill>
              </a:rPr>
              <a:t>Violation</a:t>
            </a:r>
            <a:r>
              <a:rPr lang="en-US" sz="2400" dirty="0"/>
              <a:t> = Predicted error ≤ threshold, but true error &gt; threshold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452F8-75E7-D8C7-60FC-D0CA0C01B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17th November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E67FD-C8CA-029E-1A6A-85562765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GPU FFT Wrapper to Co-optimize Floating-Point Precision and Library Selection via Predictive Error Modeling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AF72F-34F2-7175-9C95-CE2C78FE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3370A8-A818-DD2E-E480-425AD915D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708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Results: Reliability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33C8B6-F0F6-40AA-5D66-80DB2CCA2794}"/>
              </a:ext>
            </a:extLst>
          </p:cNvPr>
          <p:cNvSpPr txBox="1"/>
          <p:nvPr/>
        </p:nvSpPr>
        <p:spPr>
          <a:xfrm>
            <a:off x="1417991" y="5527131"/>
            <a:ext cx="1010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Result 3: </a:t>
            </a:r>
            <a:r>
              <a:rPr lang="de-DE" sz="2400" dirty="0"/>
              <a:t>Wrapper‘s error </a:t>
            </a:r>
            <a:r>
              <a:rPr lang="de-DE" sz="2400" b="1" dirty="0">
                <a:solidFill>
                  <a:srgbClr val="3070B3"/>
                </a:solidFill>
              </a:rPr>
              <a:t>predictions are reliable</a:t>
            </a:r>
            <a:r>
              <a:rPr lang="de-DE" sz="2400" dirty="0"/>
              <a:t>, rarely violating the threshold</a:t>
            </a:r>
            <a:endParaRPr lang="de-DE" sz="2400" i="1" dirty="0"/>
          </a:p>
        </p:txBody>
      </p:sp>
      <p:pic>
        <p:nvPicPr>
          <p:cNvPr id="8" name="Picture 7" descr="A graph with blue bars and numbers&#10;&#10;AI-generated content may be incorrect.">
            <a:extLst>
              <a:ext uri="{FF2B5EF4-FFF2-40B4-BE49-F238E27FC236}">
                <a16:creationId xmlns:a16="http://schemas.microsoft.com/office/drawing/2014/main" id="{CDD3CDAE-1079-745F-52E5-2566EE749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295" y="1515678"/>
            <a:ext cx="6118091" cy="34406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2A9431-4385-D6E9-7DEB-93988FED4C79}"/>
              </a:ext>
            </a:extLst>
          </p:cNvPr>
          <p:cNvSpPr txBox="1"/>
          <p:nvPr/>
        </p:nvSpPr>
        <p:spPr>
          <a:xfrm>
            <a:off x="2429618" y="4819483"/>
            <a:ext cx="769344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"/>
            </a:pPr>
            <a:r>
              <a:rPr lang="de-DE" sz="2000" dirty="0">
                <a:solidFill>
                  <a:srgbClr val="000000"/>
                </a:solidFill>
              </a:rPr>
              <a:t>Violation Rate </a:t>
            </a:r>
            <a:r>
              <a:rPr lang="de-DE" sz="2000" dirty="0">
                <a:solidFill>
                  <a:srgbClr val="FF0000"/>
                </a:solidFill>
              </a:rPr>
              <a:t>&lt;3% </a:t>
            </a:r>
            <a:r>
              <a:rPr lang="de-DE" sz="2000" dirty="0">
                <a:solidFill>
                  <a:srgbClr val="000000"/>
                </a:solidFill>
              </a:rPr>
              <a:t>for all thresholds</a:t>
            </a:r>
          </a:p>
        </p:txBody>
      </p:sp>
    </p:spTree>
    <p:extLst>
      <p:ext uri="{BB962C8B-B14F-4D97-AF65-F5344CB8AC3E}">
        <p14:creationId xmlns:p14="http://schemas.microsoft.com/office/powerpoint/2010/main" val="203642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1D9A7-3D48-5D25-6C8C-AA07726DB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BD4B7-B4C6-54AB-2DC0-6D17DCE02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3462" y="1573619"/>
            <a:ext cx="5858538" cy="321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rgbClr val="000000"/>
                </a:solidFill>
              </a:rPr>
              <a:t>Feature Extraction: 	0.024 ms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0000"/>
                </a:solidFill>
              </a:rPr>
              <a:t>Model Inference:    	+ 0.118 ms 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000000"/>
                </a:solidFill>
              </a:rPr>
              <a:t>Wrapper Overhead:     </a:t>
            </a:r>
            <a:r>
              <a:rPr lang="de-DE" sz="2400" b="1" dirty="0">
                <a:solidFill>
                  <a:srgbClr val="000000"/>
                </a:solidFill>
              </a:rPr>
              <a:t>0.142 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rgbClr val="000000"/>
                </a:solidFill>
              </a:rPr>
              <a:t>Overhead is </a:t>
            </a:r>
            <a:r>
              <a:rPr lang="de-DE" sz="2400" dirty="0">
                <a:solidFill>
                  <a:srgbClr val="3070B3"/>
                </a:solidFill>
              </a:rPr>
              <a:t>O(1)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rgbClr val="000000"/>
                </a:solidFill>
              </a:rPr>
              <a:t>Wrapper Overhead </a:t>
            </a:r>
            <a:r>
              <a:rPr lang="de-DE" sz="2400" dirty="0">
                <a:solidFill>
                  <a:srgbClr val="FF0000"/>
                </a:solidFill>
              </a:rPr>
              <a:t>&lt;1% of Runtime </a:t>
            </a:r>
            <a:r>
              <a:rPr lang="de-DE" sz="2400" dirty="0">
                <a:solidFill>
                  <a:srgbClr val="000000"/>
                </a:solidFill>
              </a:rPr>
              <a:t>of large FFTs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2400" dirty="0"/>
          </a:p>
          <a:p>
            <a:pPr>
              <a:buFont typeface="Wingdings" panose="05000000000000000000" pitchFamily="2" charset="2"/>
              <a:buChar char="Ø"/>
            </a:pP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6221C-9DBD-4BB3-D0EC-F5AB2BCA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17th November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5FF22-AA53-FECF-AE55-12EA0C2AE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6E73D-0389-F880-43B9-BA5F2384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0F4A84-0B12-9F3C-9A9F-527569BF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708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Results: Overhead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87DFB6-A30F-8538-A1DE-9C28FF5FEF41}"/>
              </a:ext>
            </a:extLst>
          </p:cNvPr>
          <p:cNvSpPr txBox="1"/>
          <p:nvPr/>
        </p:nvSpPr>
        <p:spPr>
          <a:xfrm>
            <a:off x="2004189" y="5342934"/>
            <a:ext cx="1010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Result 4: </a:t>
            </a:r>
            <a:r>
              <a:rPr lang="de-DE" sz="2400" dirty="0"/>
              <a:t>Wrapper‘s </a:t>
            </a:r>
            <a:r>
              <a:rPr lang="de-DE" sz="2400" b="1" dirty="0">
                <a:solidFill>
                  <a:srgbClr val="3070B3"/>
                </a:solidFill>
              </a:rPr>
              <a:t>Overhead is negligible </a:t>
            </a:r>
            <a:r>
              <a:rPr lang="de-DE" sz="2400" dirty="0"/>
              <a:t>for large FFTs</a:t>
            </a:r>
            <a:endParaRPr lang="de-DE" sz="2400" i="1" dirty="0"/>
          </a:p>
        </p:txBody>
      </p:sp>
      <p:pic>
        <p:nvPicPr>
          <p:cNvPr id="9" name="Picture 8" descr="A graph with a red line and blue bars&#10;&#10;AI-generated content may be incorrect.">
            <a:extLst>
              <a:ext uri="{FF2B5EF4-FFF2-40B4-BE49-F238E27FC236}">
                <a16:creationId xmlns:a16="http://schemas.microsoft.com/office/drawing/2014/main" id="{FC1A83B2-1B14-5B58-8B7E-43F78BAFC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1" y="1486368"/>
            <a:ext cx="6197141" cy="348515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D3A1BC-3E9B-48B8-1417-878769138514}"/>
              </a:ext>
            </a:extLst>
          </p:cNvPr>
          <p:cNvCxnSpPr/>
          <p:nvPr/>
        </p:nvCxnSpPr>
        <p:spPr>
          <a:xfrm>
            <a:off x="6411433" y="2445489"/>
            <a:ext cx="432745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08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CF8EA-E659-8E5A-CDA6-E9AEEC98A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5855"/>
            <a:ext cx="10515600" cy="4059238"/>
          </a:xfrm>
        </p:spPr>
        <p:txBody>
          <a:bodyPr>
            <a:normAutofit fontScale="92500" lnSpcReduction="10000"/>
          </a:bodyPr>
          <a:lstStyle/>
          <a:p>
            <a:r>
              <a:rPr lang="de-DE" dirty="0">
                <a:solidFill>
                  <a:srgbClr val="3070B3"/>
                </a:solidFill>
              </a:rPr>
              <a:t>Contributions: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comprehensive analysis </a:t>
            </a:r>
            <a:r>
              <a:rPr lang="en-US" dirty="0"/>
              <a:t>of the performance, accuracy, and trade-offs of multiple GPU FFT libraries and precisions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design of a wrapper library </a:t>
            </a:r>
            <a:r>
              <a:rPr lang="en-US" dirty="0"/>
              <a:t>that automates the selection of the optimal (Library + Precision) kernel</a:t>
            </a:r>
          </a:p>
          <a:p>
            <a:pPr lvl="1"/>
            <a:r>
              <a:rPr lang="en-US" dirty="0"/>
              <a:t>An exploration of lightweight ML models to accurately </a:t>
            </a:r>
            <a:r>
              <a:rPr lang="en-US" dirty="0">
                <a:solidFill>
                  <a:srgbClr val="FF0000"/>
                </a:solidFill>
              </a:rPr>
              <a:t>predict kernel error </a:t>
            </a:r>
            <a:r>
              <a:rPr lang="en-US" dirty="0"/>
              <a:t>from runtime input features</a:t>
            </a:r>
          </a:p>
          <a:p>
            <a:pPr lvl="1"/>
            <a:r>
              <a:rPr lang="en-US" dirty="0"/>
              <a:t>Quantified the approach, achieving </a:t>
            </a:r>
            <a:r>
              <a:rPr lang="en-US" dirty="0">
                <a:solidFill>
                  <a:srgbClr val="FF0000"/>
                </a:solidFill>
              </a:rPr>
              <a:t>&gt;40% mean speedup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&gt;98% accuracy</a:t>
            </a:r>
          </a:p>
          <a:p>
            <a:r>
              <a:rPr lang="en-US" dirty="0">
                <a:solidFill>
                  <a:srgbClr val="3070B3"/>
                </a:solidFill>
              </a:rPr>
              <a:t>Future Work</a:t>
            </a:r>
          </a:p>
          <a:p>
            <a:pPr lvl="1"/>
            <a:r>
              <a:rPr lang="en-US" dirty="0"/>
              <a:t>Extend hardware &amp; library support (e.g., AMD </a:t>
            </a:r>
            <a:r>
              <a:rPr lang="en-US" dirty="0" err="1"/>
              <a:t>rocFFT</a:t>
            </a:r>
            <a:r>
              <a:rPr lang="en-US" dirty="0"/>
              <a:t>, </a:t>
            </a:r>
            <a:r>
              <a:rPr lang="en-US" dirty="0" err="1"/>
              <a:t>tcFFT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Apply to other precision-sensitive Kernels (e.g. GEMM, Convolutions)</a:t>
            </a:r>
          </a:p>
          <a:p>
            <a:pPr lvl="1"/>
            <a:r>
              <a:rPr lang="en-US" dirty="0"/>
              <a:t>Integrate and evaluate wrapper within real scientific applications</a:t>
            </a:r>
          </a:p>
          <a:p>
            <a:pPr marL="457200" lvl="1" indent="0">
              <a:buNone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1B02AF-7ED6-BA6F-70A2-DF8ABF8A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154"/>
            <a:ext cx="7734300" cy="1325563"/>
          </a:xfrm>
        </p:spPr>
        <p:txBody>
          <a:bodyPr/>
          <a:lstStyle/>
          <a:p>
            <a:r>
              <a:rPr lang="de-DE" dirty="0"/>
              <a:t>Conclusion &amp; Future Work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1E7940-254D-3A32-667E-328C36E19937}"/>
              </a:ext>
            </a:extLst>
          </p:cNvPr>
          <p:cNvCxnSpPr>
            <a:cxnSpLocks/>
          </p:cNvCxnSpPr>
          <p:nvPr/>
        </p:nvCxnSpPr>
        <p:spPr>
          <a:xfrm>
            <a:off x="0" y="5178086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DA4B249-A539-E5DE-A6DC-D82AE3BA835F}"/>
              </a:ext>
            </a:extLst>
          </p:cNvPr>
          <p:cNvSpPr txBox="1"/>
          <p:nvPr/>
        </p:nvSpPr>
        <p:spPr>
          <a:xfrm>
            <a:off x="127000" y="5328898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u="sng" dirty="0"/>
              <a:t>Acknowledgment</a:t>
            </a:r>
            <a:r>
              <a:rPr lang="de-DE" b="1" dirty="0"/>
              <a:t>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This work was supported by the BMFTR project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DaREXA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-F under grant number 16ME0644, as well as by the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EuroHPC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project 101093261, Plasma-PEPSC (which is co-funded by BMFTR under grant number 16HPC075)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38F0E325-E457-7243-E2CE-A5B96825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29446" y="6356350"/>
            <a:ext cx="1424354" cy="365125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DDAFE4-1102-7B15-2AB0-82EA6A3F7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410641"/>
            <a:ext cx="5168900" cy="10368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16B898-E800-9271-9ACA-E9D58B47F5DE}"/>
              </a:ext>
            </a:extLst>
          </p:cNvPr>
          <p:cNvSpPr txBox="1"/>
          <p:nvPr/>
        </p:nvSpPr>
        <p:spPr>
          <a:xfrm>
            <a:off x="7421524" y="242533"/>
            <a:ext cx="3304127" cy="12003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u="sng" dirty="0">
                <a:solidFill>
                  <a:srgbClr val="3070B3"/>
                </a:solidFill>
              </a:rPr>
              <a:t>Contact: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Julius Lehner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julius.lehner@tum.de</a:t>
            </a:r>
          </a:p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EAFF6-7975-C4EF-AD96-C91C44A64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493" y="5250758"/>
            <a:ext cx="1966207" cy="12269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533010-338F-97FA-925A-69F27562DE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58309" y="255105"/>
            <a:ext cx="1127412" cy="117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D625C-6754-2D7C-8FAC-E524D614B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17th November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80CD2-CA05-9E22-8624-D97186253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8A0A0-7040-1062-1D4F-700EEE41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CAE54B-D48B-2186-B330-E118145CE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00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Motivation: Approximate Computing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8321114-B973-2A0C-AAA4-2F2786A7E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2621"/>
            <a:ext cx="10515600" cy="53476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In many applications high-precision (e.g. FP64) is not required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Low-precision (e.g. FP16) can lead to </a:t>
            </a:r>
            <a:r>
              <a:rPr lang="en-US" sz="2800" b="1" dirty="0"/>
              <a:t>higher performance and energy efficiency </a:t>
            </a:r>
            <a:r>
              <a:rPr lang="en-US" sz="2800" dirty="0"/>
              <a:t>while maintaining an acceptable accuracy</a:t>
            </a:r>
          </a:p>
          <a:p>
            <a:pPr>
              <a:lnSpc>
                <a:spcPct val="110000"/>
              </a:lnSpc>
            </a:pPr>
            <a:r>
              <a:rPr lang="en-US" dirty="0"/>
              <a:t>Trend towards low-precision can be seen in definition of new standards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Introduction of FP16 into the IEEE 754 Standard in 2008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Introduction of FP8 by ARM, Intel and NVIDIA in a 2022 White Paper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0070C0"/>
                </a:solidFill>
              </a:rPr>
              <a:t>Question: </a:t>
            </a:r>
            <a:r>
              <a:rPr lang="en-US" dirty="0"/>
              <a:t>How can we </a:t>
            </a:r>
            <a:r>
              <a:rPr lang="en-US" dirty="0">
                <a:solidFill>
                  <a:srgbClr val="FF0000"/>
                </a:solidFill>
              </a:rPr>
              <a:t>leverage this trend</a:t>
            </a:r>
            <a:r>
              <a:rPr lang="en-US" dirty="0"/>
              <a:t> for scientific computing?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E4717C0-8C5E-0C7D-3098-3AA95143C3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252713"/>
              </p:ext>
            </p:extLst>
          </p:nvPr>
        </p:nvGraphicFramePr>
        <p:xfrm>
          <a:off x="1657349" y="2857502"/>
          <a:ext cx="8877300" cy="3332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8">
            <a:extLst>
              <a:ext uri="{FF2B5EF4-FFF2-40B4-BE49-F238E27FC236}">
                <a16:creationId xmlns:a16="http://schemas.microsoft.com/office/drawing/2014/main" id="{F0CE9F66-7A0E-38D1-87DE-CE145C280AFB}"/>
              </a:ext>
            </a:extLst>
          </p:cNvPr>
          <p:cNvSpPr txBox="1"/>
          <p:nvPr/>
        </p:nvSpPr>
        <p:spPr>
          <a:xfrm>
            <a:off x="2001515" y="6028660"/>
            <a:ext cx="40944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JP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50" dirty="0">
                <a:solidFill>
                  <a:srgbClr val="595959"/>
                </a:solidFill>
              </a:rPr>
              <a:t>Source: NVIDIA A100 Tensor Core GPU Architecture White Paper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0B169C-E4A6-EA51-C507-69B003B7CB3C}"/>
              </a:ext>
            </a:extLst>
          </p:cNvPr>
          <p:cNvCxnSpPr>
            <a:cxnSpLocks/>
          </p:cNvCxnSpPr>
          <p:nvPr/>
        </p:nvCxnSpPr>
        <p:spPr>
          <a:xfrm flipH="1">
            <a:off x="2429933" y="3341141"/>
            <a:ext cx="707813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9AE849-062B-2A23-56C2-D7DD292C3772}"/>
              </a:ext>
            </a:extLst>
          </p:cNvPr>
          <p:cNvCxnSpPr>
            <a:cxnSpLocks/>
          </p:cNvCxnSpPr>
          <p:nvPr/>
        </p:nvCxnSpPr>
        <p:spPr>
          <a:xfrm flipV="1">
            <a:off x="3803650" y="3341141"/>
            <a:ext cx="0" cy="18263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8559863-BF1F-8335-7D86-5EC74B1FCC1B}"/>
              </a:ext>
            </a:extLst>
          </p:cNvPr>
          <p:cNvSpPr txBox="1"/>
          <p:nvPr/>
        </p:nvSpPr>
        <p:spPr>
          <a:xfrm>
            <a:off x="3803649" y="4011197"/>
            <a:ext cx="53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8x</a:t>
            </a:r>
          </a:p>
        </p:txBody>
      </p:sp>
    </p:spTree>
    <p:extLst>
      <p:ext uri="{BB962C8B-B14F-4D97-AF65-F5344CB8AC3E}">
        <p14:creationId xmlns:p14="http://schemas.microsoft.com/office/powerpoint/2010/main" val="94451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1" grpId="1">
        <p:bldAsOne/>
      </p:bldGraphic>
      <p:bldP spid="12" grpId="0"/>
      <p:bldP spid="12" grpId="1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8C244-6797-516A-094A-5DBB4026B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/>
          <a:lstStyle/>
          <a:p>
            <a:r>
              <a:rPr lang="de-DE" b="1" dirty="0"/>
              <a:t>Fast Fourier Transform (FFT) </a:t>
            </a:r>
            <a:r>
              <a:rPr lang="de-DE" dirty="0"/>
              <a:t>essential in many scientific simulations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 Popular optimization target</a:t>
            </a:r>
          </a:p>
          <a:p>
            <a:r>
              <a:rPr lang="de-DE" b="1" dirty="0"/>
              <a:t>GPUs </a:t>
            </a:r>
            <a:r>
              <a:rPr lang="de-DE" dirty="0"/>
              <a:t>as an increasingly common platform for FFTs, especially in HPC</a:t>
            </a:r>
          </a:p>
          <a:p>
            <a:pPr lvl="1"/>
            <a:r>
              <a:rPr lang="de-DE" dirty="0"/>
              <a:t>High throughput and performance compared to CPUs</a:t>
            </a:r>
          </a:p>
          <a:p>
            <a:r>
              <a:rPr lang="de-DE" dirty="0"/>
              <a:t>Industry and academia have released multiple GPU-accelerated FFT libraries (e.g. cuFFT, cuFFTDx or VkFFT)</a:t>
            </a:r>
          </a:p>
          <a:p>
            <a:pPr lvl="1"/>
            <a:r>
              <a:rPr lang="de-DE" dirty="0"/>
              <a:t>Libraries also support multiple precision types (FP64, FP32 and FP16)</a:t>
            </a:r>
          </a:p>
          <a:p>
            <a:pPr marL="457200" lvl="1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"/>
            </a:pPr>
            <a:r>
              <a:rPr lang="de-DE" dirty="0"/>
              <a:t> User must </a:t>
            </a:r>
            <a:r>
              <a:rPr lang="de-DE" dirty="0">
                <a:solidFill>
                  <a:srgbClr val="FF0000"/>
                </a:solidFill>
              </a:rPr>
              <a:t>choose from a complex set of options</a:t>
            </a:r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58D1B-55DD-7213-4036-CE9AE02A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17th November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30331-E429-2F11-53AF-A9409F65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EB285-F073-74AC-A9EE-F966A13C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3B942C-9433-203F-A599-7EAD0AED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0900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Motivation: Targeting FFTs on GPUs</a:t>
            </a:r>
          </a:p>
        </p:txBody>
      </p:sp>
    </p:spTree>
    <p:extLst>
      <p:ext uri="{BB962C8B-B14F-4D97-AF65-F5344CB8AC3E}">
        <p14:creationId xmlns:p14="http://schemas.microsoft.com/office/powerpoint/2010/main" val="309953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D3E19-E1F3-734F-F04B-9DA420B62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17th November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D4ABD-5E74-3DF6-CE4A-E1A138E82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50AA3-1F1D-F2BA-CF66-64378749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61CB03-FFB2-0833-362D-719FDD7579FA}"/>
              </a:ext>
            </a:extLst>
          </p:cNvPr>
          <p:cNvSpPr txBox="1"/>
          <p:nvPr/>
        </p:nvSpPr>
        <p:spPr>
          <a:xfrm>
            <a:off x="838200" y="3299925"/>
            <a:ext cx="385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Scientific Simulation (e.g. Turbulent Flow, Quantum Mechanics, etc.)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E71C15-066F-F2CA-5633-6A2895C19FD8}"/>
              </a:ext>
            </a:extLst>
          </p:cNvPr>
          <p:cNvCxnSpPr>
            <a:cxnSpLocks/>
          </p:cNvCxnSpPr>
          <p:nvPr/>
        </p:nvCxnSpPr>
        <p:spPr>
          <a:xfrm flipV="1">
            <a:off x="3617967" y="2647473"/>
            <a:ext cx="1639957" cy="18"/>
          </a:xfrm>
          <a:prstGeom prst="straightConnector1">
            <a:avLst/>
          </a:prstGeom>
          <a:ln w="28575">
            <a:solidFill>
              <a:srgbClr val="3070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471CEDF-25C8-A3E7-99E3-48381A6E8991}"/>
              </a:ext>
            </a:extLst>
          </p:cNvPr>
          <p:cNvSpPr/>
          <p:nvPr/>
        </p:nvSpPr>
        <p:spPr>
          <a:xfrm>
            <a:off x="5476460" y="2102388"/>
            <a:ext cx="1898373" cy="1133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GPU-Accelerated FFT Kernel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6ECF5B-F0FA-FEA5-D5FA-62A4FDA7C467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7374833" y="1675006"/>
            <a:ext cx="1272209" cy="9938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17DC18-18C7-4BA0-5737-D31DF2B03650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7374833" y="2102388"/>
            <a:ext cx="1272209" cy="5665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4B0565-EC5E-A5DF-47F9-7C676065F125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7374833" y="2668901"/>
            <a:ext cx="1272208" cy="4512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63CD5D-A9C4-3F7F-3DBF-44E72E809575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7374833" y="2626045"/>
            <a:ext cx="1272208" cy="428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D6E8B85-FCD3-CF8E-3FE4-5168C81DB86F}"/>
              </a:ext>
            </a:extLst>
          </p:cNvPr>
          <p:cNvSpPr txBox="1"/>
          <p:nvPr/>
        </p:nvSpPr>
        <p:spPr>
          <a:xfrm>
            <a:off x="8647042" y="1463985"/>
            <a:ext cx="1500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cuFFT + FP32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955263-F25A-0BCA-C3C9-7EB55C45B5C0}"/>
              </a:ext>
            </a:extLst>
          </p:cNvPr>
          <p:cNvSpPr txBox="1"/>
          <p:nvPr/>
        </p:nvSpPr>
        <p:spPr>
          <a:xfrm>
            <a:off x="8647041" y="1914727"/>
            <a:ext cx="176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cuFFTDx + FP64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436C52-920A-E1BB-9545-E7AD89FE5F78}"/>
              </a:ext>
            </a:extLst>
          </p:cNvPr>
          <p:cNvSpPr txBox="1"/>
          <p:nvPr/>
        </p:nvSpPr>
        <p:spPr>
          <a:xfrm>
            <a:off x="8647042" y="2422660"/>
            <a:ext cx="176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VkFFT + FP16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A66E36-D8B4-22FB-A0E4-222C5210CD2C}"/>
              </a:ext>
            </a:extLst>
          </p:cNvPr>
          <p:cNvSpPr txBox="1"/>
          <p:nvPr/>
        </p:nvSpPr>
        <p:spPr>
          <a:xfrm>
            <a:off x="8647040" y="2930593"/>
            <a:ext cx="176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cuFFTDx + FP32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99E6F9-BBA2-B847-9E09-CEC45ADFDB2C}"/>
              </a:ext>
            </a:extLst>
          </p:cNvPr>
          <p:cNvSpPr txBox="1"/>
          <p:nvPr/>
        </p:nvSpPr>
        <p:spPr>
          <a:xfrm>
            <a:off x="9327998" y="3209999"/>
            <a:ext cx="407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.</a:t>
            </a:r>
          </a:p>
          <a:p>
            <a:r>
              <a:rPr lang="de-DE" dirty="0"/>
              <a:t>.</a:t>
            </a:r>
          </a:p>
          <a:p>
            <a:r>
              <a:rPr lang="de-DE" dirty="0"/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EF33B1-410A-B220-EFD6-B8147788F845}"/>
              </a:ext>
            </a:extLst>
          </p:cNvPr>
          <p:cNvSpPr txBox="1"/>
          <p:nvPr/>
        </p:nvSpPr>
        <p:spPr>
          <a:xfrm>
            <a:off x="8765163" y="1388482"/>
            <a:ext cx="8738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8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6" name="Graphic 35" descr="Remote learning science outline">
            <a:extLst>
              <a:ext uri="{FF2B5EF4-FFF2-40B4-BE49-F238E27FC236}">
                <a16:creationId xmlns:a16="http://schemas.microsoft.com/office/drawing/2014/main" id="{754654B2-6D26-CE25-C705-D58E0B171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1473" y="1574187"/>
            <a:ext cx="1898373" cy="189837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35227E8-5347-8199-24F1-5E43601C06D4}"/>
              </a:ext>
            </a:extLst>
          </p:cNvPr>
          <p:cNvSpPr txBox="1"/>
          <p:nvPr/>
        </p:nvSpPr>
        <p:spPr>
          <a:xfrm>
            <a:off x="1355734" y="4671020"/>
            <a:ext cx="9480532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FF0000"/>
                </a:solidFill>
              </a:rPr>
              <a:t>Problem: </a:t>
            </a:r>
            <a:r>
              <a:rPr lang="de-DE" sz="2400" dirty="0"/>
              <a:t>How to choose appropriate </a:t>
            </a:r>
            <a:r>
              <a:rPr lang="de-DE" sz="2400" b="1" dirty="0">
                <a:solidFill>
                  <a:srgbClr val="3070B3"/>
                </a:solidFill>
              </a:rPr>
              <a:t>combination of Library + Precision</a:t>
            </a:r>
            <a:r>
              <a:rPr lang="de-DE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88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23" grpId="0"/>
      <p:bldP spid="24" grpId="0"/>
      <p:bldP spid="29" grpId="0"/>
      <p:bldP spid="30" grpId="0"/>
      <p:bldP spid="31" grpId="0"/>
      <p:bldP spid="3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B8CE1-216D-6203-7422-019E38C84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304"/>
            <a:ext cx="10515600" cy="48876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solidFill>
                  <a:srgbClr val="3070B3"/>
                </a:solidFill>
              </a:rPr>
              <a:t>Premise:</a:t>
            </a:r>
          </a:p>
          <a:p>
            <a:r>
              <a:rPr lang="de-DE" dirty="0"/>
              <a:t>Each FFT library makes different </a:t>
            </a:r>
            <a:r>
              <a:rPr lang="de-DE" b="1" dirty="0"/>
              <a:t>design trade-offs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Performance and accuracy can vary, even for the same input</a:t>
            </a:r>
          </a:p>
          <a:p>
            <a:pPr marL="0" indent="0">
              <a:buNone/>
            </a:pPr>
            <a:r>
              <a:rPr lang="de-DE" dirty="0">
                <a:solidFill>
                  <a:srgbClr val="3070B3"/>
                </a:solidFill>
              </a:rPr>
              <a:t>Investigation:</a:t>
            </a:r>
          </a:p>
          <a:p>
            <a:r>
              <a:rPr lang="en-US" dirty="0"/>
              <a:t>Explored how </a:t>
            </a:r>
            <a:r>
              <a:rPr lang="en-US" b="1" dirty="0"/>
              <a:t>different inputs and error requirements </a:t>
            </a:r>
            <a:r>
              <a:rPr lang="en-US" dirty="0"/>
              <a:t>affect the optimal Kernel (library + precision) choice</a:t>
            </a:r>
          </a:p>
          <a:p>
            <a:r>
              <a:rPr lang="en-US" dirty="0"/>
              <a:t>Benchmarked all three libraries in all available precision types across a diverse dataset with </a:t>
            </a:r>
            <a:r>
              <a:rPr lang="en-US" b="1" dirty="0"/>
              <a:t>varying sizes, magnitudes, and distributions</a:t>
            </a:r>
          </a:p>
          <a:p>
            <a:pPr marL="0" indent="0">
              <a:buNone/>
            </a:pPr>
            <a:r>
              <a:rPr lang="en-US" dirty="0">
                <a:solidFill>
                  <a:srgbClr val="3070B3"/>
                </a:solidFill>
              </a:rPr>
              <a:t>Error Metric:</a:t>
            </a:r>
          </a:p>
          <a:p>
            <a:r>
              <a:rPr lang="en-US" dirty="0"/>
              <a:t>We define </a:t>
            </a:r>
            <a:r>
              <a:rPr lang="en-US" i="1" dirty="0"/>
              <a:t>Error </a:t>
            </a:r>
            <a:r>
              <a:rPr lang="en-US" dirty="0"/>
              <a:t>as the </a:t>
            </a:r>
            <a:r>
              <a:rPr lang="en-US" b="1" dirty="0"/>
              <a:t>Mean Absolute Error</a:t>
            </a:r>
            <a:r>
              <a:rPr lang="en-US" dirty="0"/>
              <a:t> compared to a high-precision FFTW (FP64) reference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CB4CE-6B9C-CEA6-91F1-FF5B4E63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17th November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D39BE-080A-C40F-7D76-CD7257BE5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EB378-0693-A4A7-66C5-4264B2958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982AB7-9CED-CE8E-2E62-9BD061C77D46}"/>
              </a:ext>
            </a:extLst>
          </p:cNvPr>
          <p:cNvSpPr txBox="1">
            <a:spLocks/>
          </p:cNvSpPr>
          <p:nvPr/>
        </p:nvSpPr>
        <p:spPr>
          <a:xfrm>
            <a:off x="838200" y="-1097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Observations: Methodology</a:t>
            </a:r>
          </a:p>
        </p:txBody>
      </p:sp>
    </p:spTree>
    <p:extLst>
      <p:ext uri="{BB962C8B-B14F-4D97-AF65-F5344CB8AC3E}">
        <p14:creationId xmlns:p14="http://schemas.microsoft.com/office/powerpoint/2010/main" val="9464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5493C-5B1B-EE3E-AF28-BA7A57CDF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17th November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7D7CC-0611-C735-6BBA-32C7B5F6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69808-9388-CAE2-88D3-9EA4A9CC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9" descr="A graph with different colored bars&#10;&#10;AI-generated content may be incorrect.">
            <a:extLst>
              <a:ext uri="{FF2B5EF4-FFF2-40B4-BE49-F238E27FC236}">
                <a16:creationId xmlns:a16="http://schemas.microsoft.com/office/drawing/2014/main" id="{85369296-56CB-FE58-CB76-C04307D1B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590" y="993016"/>
            <a:ext cx="6753533" cy="37980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1D13EE-1A93-F5FE-74E0-5E09AA7750D2}"/>
              </a:ext>
            </a:extLst>
          </p:cNvPr>
          <p:cNvSpPr txBox="1"/>
          <p:nvPr/>
        </p:nvSpPr>
        <p:spPr>
          <a:xfrm>
            <a:off x="1716588" y="5533842"/>
            <a:ext cx="9509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Observation 1: </a:t>
            </a:r>
            <a:r>
              <a:rPr lang="de-DE" sz="2400" i="1" dirty="0">
                <a:solidFill>
                  <a:srgbClr val="000000"/>
                </a:solidFill>
              </a:rPr>
              <a:t>Single-Library</a:t>
            </a:r>
            <a:r>
              <a:rPr lang="de-DE" sz="2400" i="1" dirty="0">
                <a:solidFill>
                  <a:srgbClr val="FF0000"/>
                </a:solidFill>
              </a:rPr>
              <a:t> </a:t>
            </a:r>
            <a:r>
              <a:rPr lang="de-DE" sz="2400" dirty="0"/>
              <a:t>fails to capture </a:t>
            </a:r>
            <a:r>
              <a:rPr lang="de-DE" sz="2400" dirty="0">
                <a:solidFill>
                  <a:srgbClr val="3070B3"/>
                </a:solidFill>
              </a:rPr>
              <a:t>possible performance gains</a:t>
            </a:r>
            <a:r>
              <a:rPr lang="de-DE" sz="2400" i="1" dirty="0">
                <a:solidFill>
                  <a:srgbClr val="3070B3"/>
                </a:solidFill>
              </a:rPr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0EA2816-D4E5-E041-229D-FF3AF5E6B4D6}"/>
              </a:ext>
            </a:extLst>
          </p:cNvPr>
          <p:cNvSpPr txBox="1">
            <a:spLocks/>
          </p:cNvSpPr>
          <p:nvPr/>
        </p:nvSpPr>
        <p:spPr>
          <a:xfrm>
            <a:off x="838200" y="-1097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Observations: Static Choice is Suboptimal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C1B9B5-42CD-ED13-471D-52E99D3C8C4A}"/>
              </a:ext>
            </a:extLst>
          </p:cNvPr>
          <p:cNvSpPr txBox="1"/>
          <p:nvPr/>
        </p:nvSpPr>
        <p:spPr>
          <a:xfrm>
            <a:off x="2536231" y="4674864"/>
            <a:ext cx="7869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"/>
            </a:pPr>
            <a:r>
              <a:rPr lang="de-DE" sz="2000" dirty="0"/>
              <a:t> </a:t>
            </a:r>
            <a:r>
              <a:rPr lang="de-DE" sz="2000" b="1" dirty="0"/>
              <a:t>1.5x</a:t>
            </a:r>
            <a:r>
              <a:rPr lang="de-DE" sz="2000" dirty="0"/>
              <a:t> speedup of </a:t>
            </a:r>
            <a:r>
              <a:rPr lang="de-DE" sz="2000" i="1" dirty="0"/>
              <a:t>cuFFT-only </a:t>
            </a:r>
            <a:r>
              <a:rPr lang="de-DE" sz="2000" b="1" dirty="0"/>
              <a:t>compared to 2.2x</a:t>
            </a:r>
            <a:r>
              <a:rPr lang="de-DE" sz="2000" dirty="0"/>
              <a:t> speedup of </a:t>
            </a:r>
            <a:r>
              <a:rPr lang="de-DE" sz="2000" i="1" dirty="0"/>
              <a:t>Best of Three</a:t>
            </a:r>
            <a:endParaRPr lang="de-DE" sz="2000" dirty="0"/>
          </a:p>
          <a:p>
            <a:pPr marL="285750" indent="-285750">
              <a:buFont typeface="Wingdings" panose="05000000000000000000" pitchFamily="2" charset="2"/>
              <a:buChar char="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09069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4BF26-DF32-FD27-39C7-7F6A338A8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679E2-EEBB-7317-9D1D-271607218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2786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3088A-C977-7FBA-85AE-7D8A500CB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17th November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E6593-90DC-145B-E6D2-956A3DF63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GPU FFT Wrapper to Co-optimize Floating-Point Precision and Library Selection via Predictive Error Modeling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57997-30FA-801A-4701-D16716602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A graph with different colored bars&#10;&#10;AI-generated content may be incorrect.">
            <a:extLst>
              <a:ext uri="{FF2B5EF4-FFF2-40B4-BE49-F238E27FC236}">
                <a16:creationId xmlns:a16="http://schemas.microsoft.com/office/drawing/2014/main" id="{B405562B-94FD-5CF8-FF18-CBD7AC380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994" y="1340824"/>
            <a:ext cx="5636069" cy="30465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9B988B-386F-00D7-64C1-0BD15FED9EF8}"/>
              </a:ext>
            </a:extLst>
          </p:cNvPr>
          <p:cNvSpPr txBox="1"/>
          <p:nvPr/>
        </p:nvSpPr>
        <p:spPr>
          <a:xfrm>
            <a:off x="838199" y="5479202"/>
            <a:ext cx="10786682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</a:rPr>
              <a:t>Observation 2: </a:t>
            </a:r>
            <a:r>
              <a:rPr lang="de-DE" sz="2400" dirty="0"/>
              <a:t>E</a:t>
            </a:r>
            <a:r>
              <a:rPr lang="en-US" sz="2400" dirty="0"/>
              <a:t>ach library has its own </a:t>
            </a:r>
            <a:r>
              <a:rPr lang="en-US" sz="2400" b="1" dirty="0">
                <a:solidFill>
                  <a:srgbClr val="3070B3"/>
                </a:solidFill>
              </a:rPr>
              <a:t>sweet spot </a:t>
            </a:r>
            <a:r>
              <a:rPr lang="en-US" sz="2400" dirty="0"/>
              <a:t>depending on input and threshold</a:t>
            </a:r>
            <a:endParaRPr lang="de-DE" sz="2400" i="1" dirty="0"/>
          </a:p>
        </p:txBody>
      </p:sp>
      <p:pic>
        <p:nvPicPr>
          <p:cNvPr id="7" name="Picture 6" descr="A graph of error threshold&#10;&#10;AI-generated content may be incorrect.">
            <a:extLst>
              <a:ext uri="{FF2B5EF4-FFF2-40B4-BE49-F238E27FC236}">
                <a16:creationId xmlns:a16="http://schemas.microsoft.com/office/drawing/2014/main" id="{E40C424F-441C-7281-575B-B2D93380E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35" y="1215856"/>
            <a:ext cx="5857619" cy="329421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995E1E2-945C-6B24-942C-C94FFE8173B9}"/>
              </a:ext>
            </a:extLst>
          </p:cNvPr>
          <p:cNvSpPr txBox="1">
            <a:spLocks/>
          </p:cNvSpPr>
          <p:nvPr/>
        </p:nvSpPr>
        <p:spPr>
          <a:xfrm>
            <a:off x="838199" y="-91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Observations: Choice Depends on Context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E903F9-0832-FD4E-1F06-BAB62236AC44}"/>
              </a:ext>
            </a:extLst>
          </p:cNvPr>
          <p:cNvSpPr txBox="1"/>
          <p:nvPr/>
        </p:nvSpPr>
        <p:spPr>
          <a:xfrm>
            <a:off x="311935" y="4387347"/>
            <a:ext cx="5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"/>
            </a:pPr>
            <a:r>
              <a:rPr lang="de-DE" sz="2000" dirty="0"/>
              <a:t>Library performance varies across error constraints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C317BB-0D6C-B6EB-EC3D-7344E8685782}"/>
              </a:ext>
            </a:extLst>
          </p:cNvPr>
          <p:cNvSpPr txBox="1"/>
          <p:nvPr/>
        </p:nvSpPr>
        <p:spPr>
          <a:xfrm>
            <a:off x="6474633" y="4385416"/>
            <a:ext cx="556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"/>
            </a:pPr>
            <a:r>
              <a:rPr lang="de-DE" sz="2000" dirty="0"/>
              <a:t>Input affects choice even within same threshold</a:t>
            </a:r>
          </a:p>
        </p:txBody>
      </p:sp>
    </p:spTree>
    <p:extLst>
      <p:ext uri="{BB962C8B-B14F-4D97-AF65-F5344CB8AC3E}">
        <p14:creationId xmlns:p14="http://schemas.microsoft.com/office/powerpoint/2010/main" val="319503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50415-59ED-E108-FD49-8CBA36D2E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17th November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451FD-7926-F589-3767-475964353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GPU FFT Wrapper to Co-optimize Floating-Point Precision and Library Selection via Predictive Error Modeling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2246F-254F-ADAF-5529-D575F6DD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0C62C-BB5E-7B8E-EE2F-0F87BA12985C}"/>
              </a:ext>
            </a:extLst>
          </p:cNvPr>
          <p:cNvSpPr txBox="1"/>
          <p:nvPr/>
        </p:nvSpPr>
        <p:spPr>
          <a:xfrm>
            <a:off x="365051" y="889843"/>
            <a:ext cx="11461897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u="sng" dirty="0"/>
              <a:t>Key Takeaways</a:t>
            </a:r>
          </a:p>
          <a:p>
            <a:r>
              <a:rPr lang="de-DE" sz="2800" dirty="0"/>
              <a:t>Our solution must be: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800" dirty="0">
                <a:solidFill>
                  <a:srgbClr val="FF0000"/>
                </a:solidFill>
              </a:rPr>
              <a:t>Dynamic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/>
              <a:t> The “best“ choice of library + precision is not static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800" dirty="0">
                <a:solidFill>
                  <a:srgbClr val="FF0000"/>
                </a:solidFill>
              </a:rPr>
              <a:t>Input-aware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/>
              <a:t>It must adapt to content and size of the data array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800" dirty="0">
                <a:solidFill>
                  <a:srgbClr val="FF0000"/>
                </a:solidFill>
              </a:rPr>
              <a:t>Constraint-driven</a:t>
            </a:r>
            <a:r>
              <a:rPr lang="de-DE" sz="2800" dirty="0"/>
              <a:t>, it must take into account the user‘s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/>
              <a:t>Error Threshold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800" dirty="0"/>
              <a:t>Optimization goal (e.g. Minimizing Time or Energy)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2889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692F6808-B151-D848-8705-282461DA0058}" vid="{7246EFFC-4482-9242-B167-62196A4169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1718</Words>
  <Application>Microsoft Office PowerPoint</Application>
  <PresentationFormat>Widescreen</PresentationFormat>
  <Paragraphs>251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Executive Summary</vt:lpstr>
      <vt:lpstr>Motivation: Approximate Computing</vt:lpstr>
      <vt:lpstr>Motivation: Targeting FFTs on GPUs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Approach: Solution Overview</vt:lpstr>
      <vt:lpstr>Approach: Selection Workflow</vt:lpstr>
      <vt:lpstr>Approach: Feature Extraction</vt:lpstr>
      <vt:lpstr>Approach: Feature Extraction</vt:lpstr>
      <vt:lpstr>Approach: Error Prediction Model</vt:lpstr>
      <vt:lpstr>Results: Evaluation Setup</vt:lpstr>
      <vt:lpstr>Results: Performance Benefits</vt:lpstr>
      <vt:lpstr>Results: High Selection Accuracy</vt:lpstr>
      <vt:lpstr>Results: Reliability</vt:lpstr>
      <vt:lpstr>Results: Overhead</vt:lpstr>
      <vt:lpstr>Conclusion &amp;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Ayash Twayana</dc:creator>
  <cp:lastModifiedBy>Julius Lehner</cp:lastModifiedBy>
  <cp:revision>113</cp:revision>
  <dcterms:created xsi:type="dcterms:W3CDTF">2023-04-29T05:44:52Z</dcterms:created>
  <dcterms:modified xsi:type="dcterms:W3CDTF">2025-11-19T23:24:22Z</dcterms:modified>
</cp:coreProperties>
</file>